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5" r:id="rId2"/>
    <p:sldId id="306" r:id="rId3"/>
    <p:sldId id="307" r:id="rId4"/>
    <p:sldId id="308" r:id="rId5"/>
    <p:sldId id="309" r:id="rId6"/>
    <p:sldId id="31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43" autoAdjust="0"/>
    <p:restoredTop sz="94660"/>
  </p:normalViewPr>
  <p:slideViewPr>
    <p:cSldViewPr snapToGrid="0">
      <p:cViewPr varScale="1">
        <p:scale>
          <a:sx n="116" d="100"/>
          <a:sy n="116" d="100"/>
        </p:scale>
        <p:origin x="10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013410"/>
      </p:ext>
    </p:extLst>
  </p:cSld>
  <p:clrMapOvr>
    <a:masterClrMapping/>
  </p:clrMapOvr>
  <p:transition spd="slow" advClick="0" advTm="10000">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bright="-25000"/>
          </a:blip>
          <a:srcRect/>
          <a:stretch>
            <a:fillRect l="-16000" r="-16000"/>
          </a:stretch>
        </a:blipFill>
        <a:effectLst/>
      </p:bgPr>
    </p:bg>
    <p:spTree>
      <p:nvGrpSpPr>
        <p:cNvPr id="1" name=""/>
        <p:cNvGrpSpPr/>
        <p:nvPr/>
      </p:nvGrpSpPr>
      <p:grpSpPr>
        <a:xfrm>
          <a:off x="0" y="0"/>
          <a:ext cx="0" cy="0"/>
          <a:chOff x="0" y="0"/>
          <a:chExt cx="0" cy="0"/>
        </a:xfrm>
      </p:grpSpPr>
      <p:sp>
        <p:nvSpPr>
          <p:cNvPr id="7" name="TextBox 6"/>
          <p:cNvSpPr txBox="1"/>
          <p:nvPr userDrawn="1"/>
        </p:nvSpPr>
        <p:spPr>
          <a:xfrm>
            <a:off x="7025407" y="6488668"/>
            <a:ext cx="2118593" cy="400110"/>
          </a:xfrm>
          <a:prstGeom prst="rect">
            <a:avLst/>
          </a:prstGeom>
          <a:noFill/>
        </p:spPr>
        <p:txBody>
          <a:bodyPr wrap="square" rtlCol="0">
            <a:spAutoFit/>
          </a:bodyPr>
          <a:lstStyle/>
          <a:p>
            <a:pPr algn="r"/>
            <a:r>
              <a:rPr lang="en-GB" sz="2000" b="1" dirty="0" smtClean="0">
                <a:solidFill>
                  <a:schemeClr val="bg1">
                    <a:lumMod val="85000"/>
                  </a:schemeClr>
                </a:solidFill>
              </a:rPr>
              <a:t>biblenotes.online</a:t>
            </a:r>
            <a:endParaRPr lang="en-US" sz="2000" b="1" dirty="0">
              <a:solidFill>
                <a:schemeClr val="bg1">
                  <a:lumMod val="85000"/>
                </a:schemeClr>
              </a:solidFill>
            </a:endParaRPr>
          </a:p>
        </p:txBody>
      </p:sp>
    </p:spTree>
    <p:extLst>
      <p:ext uri="{BB962C8B-B14F-4D97-AF65-F5344CB8AC3E}">
        <p14:creationId xmlns:p14="http://schemas.microsoft.com/office/powerpoint/2010/main" val="1302302076"/>
      </p:ext>
    </p:extLst>
  </p:cSld>
  <p:clrMap bg1="lt1" tx1="dk1" bg2="lt2" tx2="dk2" accent1="accent1" accent2="accent2" accent3="accent3" accent4="accent4" accent5="accent5" accent6="accent6" hlink="hlink" folHlink="folHlink"/>
  <p:sldLayoutIdLst>
    <p:sldLayoutId id="2147483672" r:id="rId1"/>
  </p:sldLayoutIdLst>
  <p:transition spd="slow" advClick="0" advTm="10000">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610" y="121993"/>
            <a:ext cx="10017206" cy="523220"/>
          </a:xfrm>
          <a:prstGeom prst="rect">
            <a:avLst/>
          </a:prstGeom>
        </p:spPr>
        <p:txBody>
          <a:bodyPr wrap="square">
            <a:spAutoFit/>
          </a:bodyPr>
          <a:lstStyle/>
          <a:p>
            <a:r>
              <a:rPr lang="en-GB" sz="2800" b="1" u="sng" dirty="0" smtClean="0">
                <a:solidFill>
                  <a:schemeClr val="accent4">
                    <a:lumMod val="20000"/>
                    <a:lumOff val="80000"/>
                  </a:schemeClr>
                </a:solidFill>
              </a:rPr>
              <a:t>1/6 BIBLE TIMELINE: Creation to Year 2553</a:t>
            </a:r>
          </a:p>
        </p:txBody>
      </p:sp>
      <p:sp>
        <p:nvSpPr>
          <p:cNvPr id="44" name="TextBox 43"/>
          <p:cNvSpPr txBox="1"/>
          <p:nvPr/>
        </p:nvSpPr>
        <p:spPr>
          <a:xfrm>
            <a:off x="243864" y="2407455"/>
            <a:ext cx="4837158" cy="1169551"/>
          </a:xfrm>
          <a:prstGeom prst="rect">
            <a:avLst/>
          </a:prstGeom>
          <a:noFill/>
        </p:spPr>
        <p:txBody>
          <a:bodyPr wrap="none" rtlCol="0">
            <a:spAutoFit/>
          </a:bodyPr>
          <a:lstStyle/>
          <a:p>
            <a:r>
              <a:rPr lang="en-GB" sz="1400" b="1" dirty="0" smtClean="0">
                <a:solidFill>
                  <a:schemeClr val="bg2">
                    <a:lumMod val="90000"/>
                  </a:schemeClr>
                </a:solidFill>
              </a:rPr>
              <a:t>1056 - 2006: Noah was righteous but lived during a time when </a:t>
            </a:r>
          </a:p>
          <a:p>
            <a:r>
              <a:rPr lang="en-GB" sz="1400" b="1" dirty="0" smtClean="0">
                <a:solidFill>
                  <a:schemeClr val="bg2">
                    <a:lumMod val="90000"/>
                  </a:schemeClr>
                </a:solidFill>
              </a:rPr>
              <a:t>the earth became very corrupt. God judged man's wickedness </a:t>
            </a:r>
          </a:p>
          <a:p>
            <a:r>
              <a:rPr lang="en-GB" sz="1400" b="1" dirty="0" smtClean="0">
                <a:solidFill>
                  <a:schemeClr val="bg2">
                    <a:lumMod val="90000"/>
                  </a:schemeClr>
                </a:solidFill>
              </a:rPr>
              <a:t>with a worldwide flood but saved Noah, his family and </a:t>
            </a:r>
          </a:p>
          <a:p>
            <a:r>
              <a:rPr lang="en-GB" sz="1400" b="1" dirty="0" smtClean="0">
                <a:solidFill>
                  <a:schemeClr val="bg2">
                    <a:lumMod val="90000"/>
                  </a:schemeClr>
                </a:solidFill>
              </a:rPr>
              <a:t>representatives of all land animals in the ark which God had</a:t>
            </a:r>
          </a:p>
          <a:p>
            <a:r>
              <a:rPr lang="en-GB" sz="1400" b="1" dirty="0" smtClean="0">
                <a:solidFill>
                  <a:schemeClr val="bg2">
                    <a:lumMod val="90000"/>
                  </a:schemeClr>
                </a:solidFill>
              </a:rPr>
              <a:t>instructed him to build.</a:t>
            </a:r>
            <a:endParaRPr lang="en-GB" sz="1400" b="1" dirty="0">
              <a:solidFill>
                <a:schemeClr val="bg2">
                  <a:lumMod val="90000"/>
                </a:schemeClr>
              </a:solidFill>
            </a:endParaRPr>
          </a:p>
        </p:txBody>
      </p:sp>
      <p:sp>
        <p:nvSpPr>
          <p:cNvPr id="57" name="TextBox 56"/>
          <p:cNvSpPr txBox="1"/>
          <p:nvPr/>
        </p:nvSpPr>
        <p:spPr>
          <a:xfrm>
            <a:off x="270429" y="3720074"/>
            <a:ext cx="5046703" cy="1169551"/>
          </a:xfrm>
          <a:prstGeom prst="rect">
            <a:avLst/>
          </a:prstGeom>
          <a:noFill/>
        </p:spPr>
        <p:txBody>
          <a:bodyPr wrap="none" rtlCol="0">
            <a:spAutoFit/>
          </a:bodyPr>
          <a:lstStyle/>
          <a:p>
            <a:r>
              <a:rPr lang="en-GB" sz="1400" b="1" dirty="0" smtClean="0">
                <a:solidFill>
                  <a:schemeClr val="bg2">
                    <a:lumMod val="90000"/>
                  </a:schemeClr>
                </a:solidFill>
              </a:rPr>
              <a:t>2008 - 2138: Abraham, the "father of faith", was called by God </a:t>
            </a:r>
          </a:p>
          <a:p>
            <a:r>
              <a:rPr lang="en-GB" sz="1400" b="1" dirty="0" smtClean="0">
                <a:solidFill>
                  <a:schemeClr val="bg2">
                    <a:lumMod val="90000"/>
                  </a:schemeClr>
                </a:solidFill>
              </a:rPr>
              <a:t>when 75 years old to leave home and go to a far country. He</a:t>
            </a:r>
          </a:p>
          <a:p>
            <a:r>
              <a:rPr lang="en-GB" sz="1400" b="1" dirty="0" smtClean="0">
                <a:solidFill>
                  <a:schemeClr val="bg2">
                    <a:lumMod val="90000"/>
                  </a:schemeClr>
                </a:solidFill>
              </a:rPr>
              <a:t>received the promise of land, a nation and a descendent that </a:t>
            </a:r>
          </a:p>
          <a:p>
            <a:r>
              <a:rPr lang="en-GB" sz="1400" b="1" dirty="0" smtClean="0">
                <a:solidFill>
                  <a:schemeClr val="bg2">
                    <a:lumMod val="90000"/>
                  </a:schemeClr>
                </a:solidFill>
              </a:rPr>
              <a:t>would be a blessing to all the families of earth. Abraham's faith </a:t>
            </a:r>
          </a:p>
          <a:p>
            <a:r>
              <a:rPr lang="en-GB" sz="1400" b="1" dirty="0" smtClean="0">
                <a:solidFill>
                  <a:schemeClr val="bg2">
                    <a:lumMod val="90000"/>
                  </a:schemeClr>
                </a:solidFill>
              </a:rPr>
              <a:t>is tested when he prepares to offer his promised son Isaac to God.</a:t>
            </a:r>
            <a:endParaRPr lang="en-GB" sz="1400" b="1" dirty="0">
              <a:solidFill>
                <a:schemeClr val="bg2">
                  <a:lumMod val="90000"/>
                </a:schemeClr>
              </a:solidFill>
            </a:endParaRPr>
          </a:p>
        </p:txBody>
      </p:sp>
      <p:sp>
        <p:nvSpPr>
          <p:cNvPr id="61" name="TextBox 60"/>
          <p:cNvSpPr txBox="1"/>
          <p:nvPr/>
        </p:nvSpPr>
        <p:spPr>
          <a:xfrm>
            <a:off x="240076" y="5179896"/>
            <a:ext cx="5117748" cy="1169551"/>
          </a:xfrm>
          <a:prstGeom prst="rect">
            <a:avLst/>
          </a:prstGeom>
          <a:noFill/>
        </p:spPr>
        <p:txBody>
          <a:bodyPr wrap="none" rtlCol="0">
            <a:spAutoFit/>
          </a:bodyPr>
          <a:lstStyle/>
          <a:p>
            <a:r>
              <a:rPr lang="en-GB" sz="1400" b="1" dirty="0" smtClean="0">
                <a:solidFill>
                  <a:schemeClr val="bg2">
                    <a:lumMod val="90000"/>
                  </a:schemeClr>
                </a:solidFill>
              </a:rPr>
              <a:t>2433 - 2553: Moses, brought up in Egypt, is forced to flee but at </a:t>
            </a:r>
          </a:p>
          <a:p>
            <a:r>
              <a:rPr lang="en-GB" sz="1400" b="1" dirty="0" smtClean="0">
                <a:solidFill>
                  <a:schemeClr val="bg2">
                    <a:lumMod val="90000"/>
                  </a:schemeClr>
                </a:solidFill>
              </a:rPr>
              <a:t>80 years old, God appears to him in the burning bush and calls </a:t>
            </a:r>
          </a:p>
          <a:p>
            <a:r>
              <a:rPr lang="en-GB" sz="1400" b="1" dirty="0" smtClean="0">
                <a:solidFill>
                  <a:schemeClr val="bg2">
                    <a:lumMod val="90000"/>
                  </a:schemeClr>
                </a:solidFill>
              </a:rPr>
              <a:t>him back to lead his people out of slavery.  Moses receives the </a:t>
            </a:r>
          </a:p>
          <a:p>
            <a:r>
              <a:rPr lang="en-GB" sz="1400" b="1" dirty="0" smtClean="0">
                <a:solidFill>
                  <a:schemeClr val="bg2">
                    <a:lumMod val="90000"/>
                  </a:schemeClr>
                </a:solidFill>
              </a:rPr>
              <a:t>Law from God;  leads the people through 40 years of wandering; </a:t>
            </a:r>
          </a:p>
          <a:p>
            <a:r>
              <a:rPr lang="en-GB" sz="1400" b="1" dirty="0" smtClean="0">
                <a:solidFill>
                  <a:schemeClr val="bg2">
                    <a:lumMod val="90000"/>
                  </a:schemeClr>
                </a:solidFill>
              </a:rPr>
              <a:t>authors the first five Books of the Bible.   </a:t>
            </a:r>
            <a:endParaRPr lang="en-GB" sz="1400" b="1" dirty="0">
              <a:solidFill>
                <a:schemeClr val="bg2">
                  <a:lumMod val="90000"/>
                </a:schemeClr>
              </a:solidFill>
            </a:endParaRPr>
          </a:p>
        </p:txBody>
      </p:sp>
      <p:sp>
        <p:nvSpPr>
          <p:cNvPr id="9" name="Rectangle 8"/>
          <p:cNvSpPr/>
          <p:nvPr/>
        </p:nvSpPr>
        <p:spPr>
          <a:xfrm>
            <a:off x="5647830" y="926293"/>
            <a:ext cx="3238150" cy="5575175"/>
          </a:xfrm>
          <a:prstGeom prst="rect">
            <a:avLst/>
          </a:prstGeom>
          <a:solidFill>
            <a:schemeClr val="bg2">
              <a:lumMod val="90000"/>
            </a:schemeClr>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Rounded Rectangle 67"/>
          <p:cNvSpPr/>
          <p:nvPr/>
        </p:nvSpPr>
        <p:spPr>
          <a:xfrm>
            <a:off x="5729843" y="1008091"/>
            <a:ext cx="3061994" cy="1129020"/>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Creation: Gen. 1 - 3</a:t>
            </a:r>
            <a:r>
              <a:rPr lang="en-GB" sz="1600" dirty="0" smtClean="0"/>
              <a:t>: </a:t>
            </a:r>
          </a:p>
          <a:p>
            <a:pPr algn="ctr"/>
            <a:r>
              <a:rPr lang="en-GB" sz="1600" dirty="0" smtClean="0"/>
              <a:t>6 days of creation; 1 day of rest; Temptation in the Garden and the Fall of Adam and Eve. </a:t>
            </a:r>
            <a:endParaRPr lang="en-GB" sz="1600" dirty="0"/>
          </a:p>
        </p:txBody>
      </p:sp>
      <p:sp>
        <p:nvSpPr>
          <p:cNvPr id="70" name="Rounded Rectangle 69"/>
          <p:cNvSpPr/>
          <p:nvPr/>
        </p:nvSpPr>
        <p:spPr>
          <a:xfrm>
            <a:off x="5723910" y="2483001"/>
            <a:ext cx="3061994" cy="914400"/>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Life of Noah: Gen. 5 - 9</a:t>
            </a:r>
            <a:r>
              <a:rPr lang="en-GB" sz="1600" dirty="0" smtClean="0"/>
              <a:t>: </a:t>
            </a:r>
          </a:p>
          <a:p>
            <a:pPr algn="ctr"/>
            <a:r>
              <a:rPr lang="en-GB" sz="1600" dirty="0" smtClean="0"/>
              <a:t>Saved from the global flood in the </a:t>
            </a:r>
            <a:r>
              <a:rPr lang="en-GB" sz="1600" dirty="0"/>
              <a:t>a</a:t>
            </a:r>
            <a:r>
              <a:rPr lang="en-GB" sz="1600" dirty="0" smtClean="0"/>
              <a:t>rk; Rainbow Promise. </a:t>
            </a:r>
            <a:endParaRPr lang="en-GB" sz="1600" dirty="0"/>
          </a:p>
        </p:txBody>
      </p:sp>
      <p:sp>
        <p:nvSpPr>
          <p:cNvPr id="71" name="Rounded Rectangle 70"/>
          <p:cNvSpPr/>
          <p:nvPr/>
        </p:nvSpPr>
        <p:spPr>
          <a:xfrm>
            <a:off x="5746760" y="3690195"/>
            <a:ext cx="3061994" cy="1084217"/>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Life of Abraham: Gen. 11 - 25</a:t>
            </a:r>
            <a:r>
              <a:rPr lang="en-GB" sz="1600" dirty="0" smtClean="0"/>
              <a:t>: </a:t>
            </a:r>
          </a:p>
          <a:p>
            <a:pPr algn="ctr"/>
            <a:r>
              <a:rPr lang="en-GB" sz="1600" dirty="0" smtClean="0"/>
              <a:t>God's call and Promise; Birth of Isaac. Faith and sacrifice.</a:t>
            </a:r>
            <a:endParaRPr lang="en-GB" sz="1600" dirty="0"/>
          </a:p>
        </p:txBody>
      </p:sp>
      <p:sp>
        <p:nvSpPr>
          <p:cNvPr id="72" name="Rounded Rectangle 71"/>
          <p:cNvSpPr/>
          <p:nvPr/>
        </p:nvSpPr>
        <p:spPr>
          <a:xfrm>
            <a:off x="5729843" y="5090488"/>
            <a:ext cx="3061994" cy="1315446"/>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Life of Moses: Ex. 2 - Deut 34</a:t>
            </a:r>
            <a:r>
              <a:rPr lang="en-GB" sz="1600" dirty="0" smtClean="0"/>
              <a:t>: </a:t>
            </a:r>
          </a:p>
          <a:p>
            <a:pPr algn="ctr"/>
            <a:r>
              <a:rPr lang="en-GB" sz="1600" dirty="0" smtClean="0"/>
              <a:t>Exodus from Egypt and Passover; Law received from God; Tabernacle constructed; 40 Years wandering in the wilderness.</a:t>
            </a:r>
            <a:endParaRPr lang="en-GB" sz="1600" dirty="0"/>
          </a:p>
        </p:txBody>
      </p:sp>
      <p:sp>
        <p:nvSpPr>
          <p:cNvPr id="24" name="Chevron 23"/>
          <p:cNvSpPr/>
          <p:nvPr/>
        </p:nvSpPr>
        <p:spPr>
          <a:xfrm>
            <a:off x="5238205" y="2795451"/>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Chevron 24"/>
          <p:cNvSpPr/>
          <p:nvPr/>
        </p:nvSpPr>
        <p:spPr>
          <a:xfrm>
            <a:off x="5246914" y="4078316"/>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hevron 25"/>
          <p:cNvSpPr/>
          <p:nvPr/>
        </p:nvSpPr>
        <p:spPr>
          <a:xfrm>
            <a:off x="5233852" y="1432561"/>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TextBox 26"/>
          <p:cNvSpPr txBox="1"/>
          <p:nvPr/>
        </p:nvSpPr>
        <p:spPr>
          <a:xfrm>
            <a:off x="252570" y="904520"/>
            <a:ext cx="5060553" cy="1169551"/>
          </a:xfrm>
          <a:prstGeom prst="rect">
            <a:avLst/>
          </a:prstGeom>
          <a:noFill/>
        </p:spPr>
        <p:txBody>
          <a:bodyPr wrap="none" rtlCol="0">
            <a:spAutoFit/>
          </a:bodyPr>
          <a:lstStyle/>
          <a:p>
            <a:r>
              <a:rPr lang="en-GB" sz="1400" b="1" dirty="0" smtClean="0">
                <a:solidFill>
                  <a:schemeClr val="bg2">
                    <a:lumMod val="90000"/>
                  </a:schemeClr>
                </a:solidFill>
              </a:rPr>
              <a:t>0 - 930: Adam, created in innocence and purity by God, together </a:t>
            </a:r>
          </a:p>
          <a:p>
            <a:r>
              <a:rPr lang="en-GB" sz="1400" b="1" dirty="0" smtClean="0">
                <a:solidFill>
                  <a:schemeClr val="bg2">
                    <a:lumMod val="90000"/>
                  </a:schemeClr>
                </a:solidFill>
              </a:rPr>
              <a:t>with Eve who God formed from Adam, received the breath of life,</a:t>
            </a:r>
          </a:p>
          <a:p>
            <a:r>
              <a:rPr lang="en-GB" sz="1400" b="1" dirty="0" smtClean="0">
                <a:solidFill>
                  <a:schemeClr val="bg2">
                    <a:lumMod val="90000"/>
                  </a:schemeClr>
                </a:solidFill>
              </a:rPr>
              <a:t>and  from whom all are descended. Tempted by Satan in the </a:t>
            </a:r>
          </a:p>
          <a:p>
            <a:r>
              <a:rPr lang="en-GB" sz="1400" b="1" dirty="0" smtClean="0">
                <a:solidFill>
                  <a:schemeClr val="bg2">
                    <a:lumMod val="90000"/>
                  </a:schemeClr>
                </a:solidFill>
              </a:rPr>
              <a:t>Garden of Eden they believed the lie and disobeyed their creator </a:t>
            </a:r>
          </a:p>
          <a:p>
            <a:r>
              <a:rPr lang="en-GB" sz="1400" b="1" dirty="0" smtClean="0">
                <a:solidFill>
                  <a:schemeClr val="bg2">
                    <a:lumMod val="90000"/>
                  </a:schemeClr>
                </a:solidFill>
              </a:rPr>
              <a:t>and paradise was lost and death was found. </a:t>
            </a:r>
            <a:endParaRPr lang="en-GB" sz="1400" b="1" dirty="0">
              <a:solidFill>
                <a:schemeClr val="bg2">
                  <a:lumMod val="90000"/>
                </a:schemeClr>
              </a:solidFill>
            </a:endParaRPr>
          </a:p>
        </p:txBody>
      </p:sp>
      <p:sp>
        <p:nvSpPr>
          <p:cNvPr id="28" name="Chevron 27"/>
          <p:cNvSpPr/>
          <p:nvPr/>
        </p:nvSpPr>
        <p:spPr>
          <a:xfrm>
            <a:off x="5229497" y="5613377"/>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11534960"/>
      </p:ext>
    </p:extLst>
  </p:cSld>
  <p:clrMapOvr>
    <a:masterClrMapping/>
  </p:clrMapOvr>
  <p:transition spd="slow" advClick="0" advTm="10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610" y="121993"/>
            <a:ext cx="10017206" cy="523220"/>
          </a:xfrm>
          <a:prstGeom prst="rect">
            <a:avLst/>
          </a:prstGeom>
        </p:spPr>
        <p:txBody>
          <a:bodyPr wrap="square">
            <a:spAutoFit/>
          </a:bodyPr>
          <a:lstStyle/>
          <a:p>
            <a:r>
              <a:rPr lang="en-GB" sz="2800" b="1" u="sng" dirty="0">
                <a:solidFill>
                  <a:schemeClr val="accent4">
                    <a:lumMod val="20000"/>
                    <a:lumOff val="80000"/>
                  </a:schemeClr>
                </a:solidFill>
              </a:rPr>
              <a:t>2</a:t>
            </a:r>
            <a:r>
              <a:rPr lang="en-GB" sz="2800" b="1" u="sng" dirty="0" smtClean="0">
                <a:solidFill>
                  <a:schemeClr val="accent4">
                    <a:lumMod val="20000"/>
                    <a:lumOff val="80000"/>
                  </a:schemeClr>
                </a:solidFill>
              </a:rPr>
              <a:t>/6 BIBLE TIMELINE: Year 2553 to Year 4036</a:t>
            </a:r>
          </a:p>
        </p:txBody>
      </p:sp>
      <p:sp>
        <p:nvSpPr>
          <p:cNvPr id="36" name="TextBox 35"/>
          <p:cNvSpPr txBox="1"/>
          <p:nvPr/>
        </p:nvSpPr>
        <p:spPr>
          <a:xfrm>
            <a:off x="240150" y="985730"/>
            <a:ext cx="4845622" cy="954107"/>
          </a:xfrm>
          <a:prstGeom prst="rect">
            <a:avLst/>
          </a:prstGeom>
          <a:noFill/>
        </p:spPr>
        <p:txBody>
          <a:bodyPr wrap="none" rtlCol="0">
            <a:spAutoFit/>
          </a:bodyPr>
          <a:lstStyle/>
          <a:p>
            <a:r>
              <a:rPr lang="en-GB" sz="1400" b="1" dirty="0" smtClean="0">
                <a:solidFill>
                  <a:schemeClr val="bg2">
                    <a:lumMod val="90000"/>
                  </a:schemeClr>
                </a:solidFill>
              </a:rPr>
              <a:t>2553: Israel enters the Promised Land under Joshua's</a:t>
            </a:r>
          </a:p>
          <a:p>
            <a:r>
              <a:rPr lang="en-GB" sz="1400" b="1" dirty="0">
                <a:solidFill>
                  <a:schemeClr val="bg2">
                    <a:lumMod val="90000"/>
                  </a:schemeClr>
                </a:solidFill>
              </a:rPr>
              <a:t>l</a:t>
            </a:r>
            <a:r>
              <a:rPr lang="en-GB" sz="1400" b="1" dirty="0" smtClean="0">
                <a:solidFill>
                  <a:schemeClr val="bg2">
                    <a:lumMod val="90000"/>
                  </a:schemeClr>
                </a:solidFill>
              </a:rPr>
              <a:t>eadership. There are many battles to be fought over many </a:t>
            </a:r>
          </a:p>
          <a:p>
            <a:r>
              <a:rPr lang="en-GB" sz="1400" b="1" dirty="0" smtClean="0">
                <a:solidFill>
                  <a:schemeClr val="bg2">
                    <a:lumMod val="90000"/>
                  </a:schemeClr>
                </a:solidFill>
              </a:rPr>
              <a:t>years as God gives Israel the land and brings His judgement on </a:t>
            </a:r>
          </a:p>
          <a:p>
            <a:r>
              <a:rPr lang="en-GB" sz="1400" b="1" dirty="0" smtClean="0">
                <a:solidFill>
                  <a:schemeClr val="bg2">
                    <a:lumMod val="90000"/>
                  </a:schemeClr>
                </a:solidFill>
              </a:rPr>
              <a:t>the evil of the Canaanites after they would not repent.</a:t>
            </a:r>
            <a:endParaRPr lang="en-GB" sz="1400" b="1" dirty="0">
              <a:solidFill>
                <a:schemeClr val="bg2">
                  <a:lumMod val="90000"/>
                </a:schemeClr>
              </a:solidFill>
            </a:endParaRPr>
          </a:p>
        </p:txBody>
      </p:sp>
      <p:sp>
        <p:nvSpPr>
          <p:cNvPr id="44" name="TextBox 43"/>
          <p:cNvSpPr txBox="1"/>
          <p:nvPr/>
        </p:nvSpPr>
        <p:spPr>
          <a:xfrm>
            <a:off x="256927" y="2223750"/>
            <a:ext cx="4916346" cy="1169551"/>
          </a:xfrm>
          <a:prstGeom prst="rect">
            <a:avLst/>
          </a:prstGeom>
          <a:noFill/>
        </p:spPr>
        <p:txBody>
          <a:bodyPr wrap="none" rtlCol="0">
            <a:spAutoFit/>
          </a:bodyPr>
          <a:lstStyle/>
          <a:p>
            <a:r>
              <a:rPr lang="en-GB" sz="1400" b="1" dirty="0" smtClean="0">
                <a:solidFill>
                  <a:schemeClr val="bg2">
                    <a:lumMod val="90000"/>
                  </a:schemeClr>
                </a:solidFill>
              </a:rPr>
              <a:t>2919 - 2990: David, a shepherd, selected by God to replace King </a:t>
            </a:r>
          </a:p>
          <a:p>
            <a:r>
              <a:rPr lang="en-GB" sz="1400" b="1" dirty="0" smtClean="0">
                <a:solidFill>
                  <a:schemeClr val="bg2">
                    <a:lumMod val="90000"/>
                  </a:schemeClr>
                </a:solidFill>
              </a:rPr>
              <a:t>Saul. He is successful in many battles, Israel's greatest King and </a:t>
            </a:r>
          </a:p>
          <a:p>
            <a:r>
              <a:rPr lang="en-GB" sz="1400" b="1" dirty="0" smtClean="0">
                <a:solidFill>
                  <a:schemeClr val="bg2">
                    <a:lumMod val="90000"/>
                  </a:schemeClr>
                </a:solidFill>
              </a:rPr>
              <a:t>"a  man after God's own heart". Writer of most Psalms, David </a:t>
            </a:r>
          </a:p>
          <a:p>
            <a:r>
              <a:rPr lang="en-GB" sz="1400" b="1" dirty="0" smtClean="0">
                <a:solidFill>
                  <a:schemeClr val="bg2">
                    <a:lumMod val="90000"/>
                  </a:schemeClr>
                </a:solidFill>
              </a:rPr>
              <a:t>receives the  promise of a land for Israel (2 Sam. 7:10) and for </a:t>
            </a:r>
          </a:p>
          <a:p>
            <a:r>
              <a:rPr lang="en-GB" sz="1400" b="1" dirty="0" smtClean="0">
                <a:solidFill>
                  <a:schemeClr val="bg2">
                    <a:lumMod val="90000"/>
                  </a:schemeClr>
                </a:solidFill>
              </a:rPr>
              <a:t>his offspring an everlasting Kingdom (2 Sam 7:12-13).</a:t>
            </a:r>
            <a:endParaRPr lang="en-GB" sz="1400" b="1" dirty="0">
              <a:solidFill>
                <a:schemeClr val="bg2">
                  <a:lumMod val="90000"/>
                </a:schemeClr>
              </a:solidFill>
            </a:endParaRPr>
          </a:p>
        </p:txBody>
      </p:sp>
      <p:sp>
        <p:nvSpPr>
          <p:cNvPr id="57" name="TextBox 56"/>
          <p:cNvSpPr txBox="1"/>
          <p:nvPr/>
        </p:nvSpPr>
        <p:spPr>
          <a:xfrm>
            <a:off x="244306" y="3569320"/>
            <a:ext cx="4985788" cy="1384995"/>
          </a:xfrm>
          <a:prstGeom prst="rect">
            <a:avLst/>
          </a:prstGeom>
          <a:noFill/>
        </p:spPr>
        <p:txBody>
          <a:bodyPr wrap="none" rtlCol="0">
            <a:spAutoFit/>
          </a:bodyPr>
          <a:lstStyle/>
          <a:p>
            <a:r>
              <a:rPr lang="en-GB" sz="1400" b="1" dirty="0" smtClean="0">
                <a:solidFill>
                  <a:schemeClr val="bg2">
                    <a:lumMod val="90000"/>
                  </a:schemeClr>
                </a:solidFill>
              </a:rPr>
              <a:t>3399 - 3469: Israel  captured by Nebuchadnezzar and the people</a:t>
            </a:r>
          </a:p>
          <a:p>
            <a:r>
              <a:rPr lang="en-GB" sz="1400" b="1" dirty="0" smtClean="0">
                <a:solidFill>
                  <a:schemeClr val="bg2">
                    <a:lumMod val="90000"/>
                  </a:schemeClr>
                </a:solidFill>
              </a:rPr>
              <a:t>taken to Babylon. After nearly 70 years Daniel confesses the </a:t>
            </a:r>
          </a:p>
          <a:p>
            <a:r>
              <a:rPr lang="en-GB" sz="1400" b="1" dirty="0" smtClean="0">
                <a:solidFill>
                  <a:schemeClr val="bg2">
                    <a:lumMod val="90000"/>
                  </a:schemeClr>
                </a:solidFill>
              </a:rPr>
              <a:t>sins of Israel and receives an answer from the Angel Gabriel.</a:t>
            </a:r>
          </a:p>
          <a:p>
            <a:r>
              <a:rPr lang="en-GB" sz="1400" b="1" dirty="0" smtClean="0">
                <a:solidFill>
                  <a:schemeClr val="bg2">
                    <a:lumMod val="90000"/>
                  </a:schemeClr>
                </a:solidFill>
              </a:rPr>
              <a:t>The answer is a prophecy that the Saviour would come in 490</a:t>
            </a:r>
          </a:p>
          <a:p>
            <a:r>
              <a:rPr lang="en-GB" sz="1400" b="1" dirty="0" smtClean="0">
                <a:solidFill>
                  <a:schemeClr val="bg2">
                    <a:lumMod val="90000"/>
                  </a:schemeClr>
                </a:solidFill>
              </a:rPr>
              <a:t>years, but there were additional considerations: "Gabriel's last </a:t>
            </a:r>
          </a:p>
          <a:p>
            <a:r>
              <a:rPr lang="en-GB" sz="1400" b="1" dirty="0" smtClean="0">
                <a:solidFill>
                  <a:schemeClr val="bg2">
                    <a:lumMod val="90000"/>
                  </a:schemeClr>
                </a:solidFill>
              </a:rPr>
              <a:t>seven years".</a:t>
            </a:r>
            <a:endParaRPr lang="en-GB" sz="1400" b="1" dirty="0">
              <a:solidFill>
                <a:schemeClr val="bg2">
                  <a:lumMod val="90000"/>
                </a:schemeClr>
              </a:solidFill>
            </a:endParaRPr>
          </a:p>
        </p:txBody>
      </p:sp>
      <p:sp>
        <p:nvSpPr>
          <p:cNvPr id="61" name="TextBox 60"/>
          <p:cNvSpPr txBox="1"/>
          <p:nvPr/>
        </p:nvSpPr>
        <p:spPr>
          <a:xfrm>
            <a:off x="240077" y="5139884"/>
            <a:ext cx="5255862" cy="1815882"/>
          </a:xfrm>
          <a:prstGeom prst="rect">
            <a:avLst/>
          </a:prstGeom>
          <a:noFill/>
        </p:spPr>
        <p:txBody>
          <a:bodyPr wrap="none" rtlCol="0">
            <a:spAutoFit/>
          </a:bodyPr>
          <a:lstStyle/>
          <a:p>
            <a:r>
              <a:rPr lang="en-GB" sz="1400" b="1" dirty="0" smtClean="0">
                <a:solidFill>
                  <a:schemeClr val="bg2">
                    <a:lumMod val="90000"/>
                  </a:schemeClr>
                </a:solidFill>
              </a:rPr>
              <a:t>4000 - 4036: Jesus is supernaturally born. The circumstances of his </a:t>
            </a:r>
          </a:p>
          <a:p>
            <a:r>
              <a:rPr lang="en-GB" sz="1400" b="1" dirty="0" smtClean="0">
                <a:solidFill>
                  <a:schemeClr val="bg2">
                    <a:lumMod val="90000"/>
                  </a:schemeClr>
                </a:solidFill>
              </a:rPr>
              <a:t>birth, the witness of John the Baptist, the voice of God, his teaching,</a:t>
            </a:r>
          </a:p>
          <a:p>
            <a:r>
              <a:rPr lang="en-GB" sz="1400" b="1" dirty="0" smtClean="0">
                <a:solidFill>
                  <a:schemeClr val="bg2">
                    <a:lumMod val="90000"/>
                  </a:schemeClr>
                </a:solidFill>
              </a:rPr>
              <a:t>parables, miracles, crucifixion and resurrection all show He is the </a:t>
            </a:r>
          </a:p>
          <a:p>
            <a:r>
              <a:rPr lang="en-GB" sz="1400" b="1" dirty="0" smtClean="0">
                <a:solidFill>
                  <a:schemeClr val="bg2">
                    <a:lumMod val="90000"/>
                  </a:schemeClr>
                </a:solidFill>
              </a:rPr>
              <a:t>Messiah, God's Son and the rightful successor to King David's </a:t>
            </a:r>
          </a:p>
          <a:p>
            <a:r>
              <a:rPr lang="en-GB" sz="1400" b="1" dirty="0" smtClean="0">
                <a:solidFill>
                  <a:schemeClr val="bg2">
                    <a:lumMod val="90000"/>
                  </a:schemeClr>
                </a:solidFill>
              </a:rPr>
              <a:t>throne. Jesus proclaims life to all who would believe in Him and </a:t>
            </a:r>
          </a:p>
          <a:p>
            <a:r>
              <a:rPr lang="en-GB" sz="1400" b="1" dirty="0" smtClean="0">
                <a:solidFill>
                  <a:schemeClr val="bg2">
                    <a:lumMod val="90000"/>
                  </a:schemeClr>
                </a:solidFill>
              </a:rPr>
              <a:t>repent. But Israel reject Jesus as their King so Jesus promises their</a:t>
            </a:r>
          </a:p>
          <a:p>
            <a:r>
              <a:rPr lang="en-GB" sz="1400" b="1" dirty="0" smtClean="0">
                <a:solidFill>
                  <a:schemeClr val="bg2">
                    <a:lumMod val="90000"/>
                  </a:schemeClr>
                </a:solidFill>
              </a:rPr>
              <a:t>Kingdom to</a:t>
            </a:r>
            <a:r>
              <a:rPr lang="en-GB" sz="1400" b="1" dirty="0">
                <a:solidFill>
                  <a:schemeClr val="bg2">
                    <a:lumMod val="90000"/>
                  </a:schemeClr>
                </a:solidFill>
              </a:rPr>
              <a:t> </a:t>
            </a:r>
            <a:r>
              <a:rPr lang="en-GB" sz="1400" b="1" dirty="0" smtClean="0">
                <a:solidFill>
                  <a:schemeClr val="bg2">
                    <a:lumMod val="90000"/>
                  </a:schemeClr>
                </a:solidFill>
              </a:rPr>
              <a:t>others (Matt. 21:43). </a:t>
            </a:r>
          </a:p>
          <a:p>
            <a:endParaRPr lang="en-GB" sz="1400" b="1" dirty="0">
              <a:solidFill>
                <a:schemeClr val="bg2">
                  <a:lumMod val="90000"/>
                </a:schemeClr>
              </a:solidFill>
            </a:endParaRPr>
          </a:p>
        </p:txBody>
      </p:sp>
      <p:sp>
        <p:nvSpPr>
          <p:cNvPr id="9" name="Rectangle 8"/>
          <p:cNvSpPr/>
          <p:nvPr/>
        </p:nvSpPr>
        <p:spPr>
          <a:xfrm>
            <a:off x="5660893" y="860979"/>
            <a:ext cx="3238150" cy="5575175"/>
          </a:xfrm>
          <a:prstGeom prst="rect">
            <a:avLst/>
          </a:prstGeom>
          <a:solidFill>
            <a:schemeClr val="bg2">
              <a:lumMod val="90000"/>
            </a:schemeClr>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Rounded Rectangle 67"/>
          <p:cNvSpPr/>
          <p:nvPr/>
        </p:nvSpPr>
        <p:spPr>
          <a:xfrm>
            <a:off x="5755969" y="1008091"/>
            <a:ext cx="3061994" cy="871043"/>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Promised Land: Josh 1 - 18</a:t>
            </a:r>
            <a:r>
              <a:rPr lang="en-GB" sz="1600" dirty="0" smtClean="0"/>
              <a:t>: </a:t>
            </a:r>
          </a:p>
          <a:p>
            <a:pPr algn="ctr"/>
            <a:r>
              <a:rPr lang="en-GB" sz="1600" dirty="0" smtClean="0"/>
              <a:t>Defeat of Jericho; Possession of the Land; Division of the Land.</a:t>
            </a:r>
            <a:endParaRPr lang="en-GB" sz="1600" dirty="0"/>
          </a:p>
        </p:txBody>
      </p:sp>
      <p:sp>
        <p:nvSpPr>
          <p:cNvPr id="70" name="Rounded Rectangle 69"/>
          <p:cNvSpPr/>
          <p:nvPr/>
        </p:nvSpPr>
        <p:spPr>
          <a:xfrm>
            <a:off x="5763099" y="3659044"/>
            <a:ext cx="3061994" cy="1265652"/>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Captivity in Babylon: Daniel 1-12</a:t>
            </a:r>
            <a:r>
              <a:rPr lang="en-GB" sz="1600" dirty="0" smtClean="0"/>
              <a:t>: </a:t>
            </a:r>
          </a:p>
          <a:p>
            <a:pPr algn="ctr"/>
            <a:r>
              <a:rPr lang="en-GB" sz="1600" dirty="0" smtClean="0"/>
              <a:t>Angel Gabriel appears to Daniel and prophecies an "end of sins"  after 490 years.</a:t>
            </a:r>
            <a:endParaRPr lang="en-GB" sz="1600" dirty="0"/>
          </a:p>
        </p:txBody>
      </p:sp>
      <p:sp>
        <p:nvSpPr>
          <p:cNvPr id="72" name="Rounded Rectangle 71"/>
          <p:cNvSpPr/>
          <p:nvPr/>
        </p:nvSpPr>
        <p:spPr>
          <a:xfrm>
            <a:off x="5755969" y="5334777"/>
            <a:ext cx="3061994" cy="914400"/>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Life of Jesus: Matthew - Acts 1</a:t>
            </a:r>
            <a:r>
              <a:rPr lang="en-GB" sz="1600" dirty="0" smtClean="0"/>
              <a:t>: </a:t>
            </a:r>
          </a:p>
          <a:p>
            <a:pPr algn="ctr"/>
            <a:r>
              <a:rPr lang="en-GB" sz="1600" dirty="0" smtClean="0"/>
              <a:t>Baptism, Ministry, Death; Resurrection; Ascension.</a:t>
            </a:r>
            <a:endParaRPr lang="en-GB" sz="1600" dirty="0"/>
          </a:p>
        </p:txBody>
      </p:sp>
      <p:sp>
        <p:nvSpPr>
          <p:cNvPr id="23" name="Rounded Rectangle 22"/>
          <p:cNvSpPr/>
          <p:nvPr/>
        </p:nvSpPr>
        <p:spPr>
          <a:xfrm>
            <a:off x="5745682" y="2243905"/>
            <a:ext cx="3061994" cy="1057014"/>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Life of David: 1 Sam 17 - 1 Kin. 2</a:t>
            </a:r>
            <a:r>
              <a:rPr lang="en-GB" sz="1600" dirty="0" smtClean="0"/>
              <a:t>: </a:t>
            </a:r>
          </a:p>
          <a:p>
            <a:pPr algn="ctr"/>
            <a:r>
              <a:rPr lang="en-GB" sz="1600" dirty="0" smtClean="0"/>
              <a:t>The greatest King of Israel; God's Promise to the "house of David".  </a:t>
            </a:r>
            <a:endParaRPr lang="en-GB" sz="1600" dirty="0"/>
          </a:p>
        </p:txBody>
      </p:sp>
      <p:sp>
        <p:nvSpPr>
          <p:cNvPr id="22" name="Chevron 21"/>
          <p:cNvSpPr/>
          <p:nvPr/>
        </p:nvSpPr>
        <p:spPr>
          <a:xfrm>
            <a:off x="5238207" y="1280160"/>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Chevron 23"/>
          <p:cNvSpPr/>
          <p:nvPr/>
        </p:nvSpPr>
        <p:spPr>
          <a:xfrm>
            <a:off x="5259979" y="2621280"/>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Chevron 24"/>
          <p:cNvSpPr/>
          <p:nvPr/>
        </p:nvSpPr>
        <p:spPr>
          <a:xfrm>
            <a:off x="5219850" y="4040777"/>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hevron 25"/>
          <p:cNvSpPr/>
          <p:nvPr/>
        </p:nvSpPr>
        <p:spPr>
          <a:xfrm>
            <a:off x="5264334" y="5702822"/>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84960611"/>
      </p:ext>
    </p:extLst>
  </p:cSld>
  <p:clrMapOvr>
    <a:masterClrMapping/>
  </p:clrMapOvr>
  <p:transition spd="slow" advClick="0" advTm="10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610" y="121993"/>
            <a:ext cx="10017206" cy="523220"/>
          </a:xfrm>
          <a:prstGeom prst="rect">
            <a:avLst/>
          </a:prstGeom>
        </p:spPr>
        <p:txBody>
          <a:bodyPr wrap="square">
            <a:spAutoFit/>
          </a:bodyPr>
          <a:lstStyle/>
          <a:p>
            <a:r>
              <a:rPr lang="en-GB" sz="2800" b="1" u="sng" dirty="0">
                <a:solidFill>
                  <a:schemeClr val="accent4">
                    <a:lumMod val="20000"/>
                    <a:lumOff val="80000"/>
                  </a:schemeClr>
                </a:solidFill>
              </a:rPr>
              <a:t>3</a:t>
            </a:r>
            <a:r>
              <a:rPr lang="en-GB" sz="2800" b="1" u="sng" dirty="0" smtClean="0">
                <a:solidFill>
                  <a:schemeClr val="accent4">
                    <a:lumMod val="20000"/>
                    <a:lumOff val="80000"/>
                  </a:schemeClr>
                </a:solidFill>
              </a:rPr>
              <a:t>/6 BIBLE TIMELINE: 4036 to Present Day (6021) </a:t>
            </a:r>
          </a:p>
        </p:txBody>
      </p:sp>
      <p:sp>
        <p:nvSpPr>
          <p:cNvPr id="36" name="TextBox 35"/>
          <p:cNvSpPr txBox="1"/>
          <p:nvPr/>
        </p:nvSpPr>
        <p:spPr>
          <a:xfrm>
            <a:off x="263610" y="988002"/>
            <a:ext cx="4839502" cy="1384995"/>
          </a:xfrm>
          <a:prstGeom prst="rect">
            <a:avLst/>
          </a:prstGeom>
          <a:noFill/>
        </p:spPr>
        <p:txBody>
          <a:bodyPr wrap="square" rtlCol="0">
            <a:spAutoFit/>
          </a:bodyPr>
          <a:lstStyle/>
          <a:p>
            <a:r>
              <a:rPr lang="en-GB" sz="1400" b="1" dirty="0" smtClean="0">
                <a:solidFill>
                  <a:schemeClr val="bg2">
                    <a:lumMod val="90000"/>
                  </a:schemeClr>
                </a:solidFill>
              </a:rPr>
              <a:t>4036: Ten days after the ascension, the Holy Spirit is sent</a:t>
            </a:r>
          </a:p>
          <a:p>
            <a:r>
              <a:rPr lang="en-GB" sz="1400" b="1" dirty="0" smtClean="0">
                <a:solidFill>
                  <a:schemeClr val="bg2">
                    <a:lumMod val="90000"/>
                  </a:schemeClr>
                </a:solidFill>
              </a:rPr>
              <a:t>and the Church begins. The Spirit is confirmed by many signs</a:t>
            </a:r>
          </a:p>
          <a:p>
            <a:r>
              <a:rPr lang="en-GB" sz="1400" b="1" dirty="0" smtClean="0">
                <a:solidFill>
                  <a:schemeClr val="bg2">
                    <a:lumMod val="90000"/>
                  </a:schemeClr>
                </a:solidFill>
              </a:rPr>
              <a:t>and from that time, indwells with all believers. The Apostles </a:t>
            </a:r>
          </a:p>
          <a:p>
            <a:r>
              <a:rPr lang="en-GB" sz="1400" b="1" dirty="0" smtClean="0">
                <a:solidFill>
                  <a:schemeClr val="bg2">
                    <a:lumMod val="90000"/>
                  </a:schemeClr>
                </a:solidFill>
              </a:rPr>
              <a:t>receive </a:t>
            </a:r>
            <a:r>
              <a:rPr lang="en-US" sz="1400" b="1" dirty="0" smtClean="0">
                <a:solidFill>
                  <a:schemeClr val="bg2">
                    <a:lumMod val="90000"/>
                  </a:schemeClr>
                </a:solidFill>
              </a:rPr>
              <a:t>power to begin the work of taking the Gospel to</a:t>
            </a:r>
          </a:p>
          <a:p>
            <a:r>
              <a:rPr lang="en-US" sz="1400" b="1" dirty="0" smtClean="0">
                <a:solidFill>
                  <a:schemeClr val="bg2">
                    <a:lumMod val="90000"/>
                  </a:schemeClr>
                </a:solidFill>
              </a:rPr>
              <a:t>Jerusalem,  Judea, Samaria, and to the whole of the earth. </a:t>
            </a:r>
          </a:p>
          <a:p>
            <a:r>
              <a:rPr lang="en-US" sz="1400" b="1" dirty="0" smtClean="0">
                <a:solidFill>
                  <a:schemeClr val="bg2">
                    <a:lumMod val="90000"/>
                  </a:schemeClr>
                </a:solidFill>
              </a:rPr>
              <a:t>Paul is commissioned by Jesus as the new Apostle. </a:t>
            </a:r>
            <a:r>
              <a:rPr lang="en-GB" sz="1400" b="1" dirty="0" smtClean="0">
                <a:solidFill>
                  <a:schemeClr val="bg2">
                    <a:lumMod val="90000"/>
                  </a:schemeClr>
                </a:solidFill>
              </a:rPr>
              <a:t> </a:t>
            </a:r>
            <a:endParaRPr lang="en-GB" sz="1400" b="1" dirty="0">
              <a:solidFill>
                <a:schemeClr val="bg2">
                  <a:lumMod val="90000"/>
                </a:schemeClr>
              </a:solidFill>
            </a:endParaRPr>
          </a:p>
        </p:txBody>
      </p:sp>
      <p:sp>
        <p:nvSpPr>
          <p:cNvPr id="44" name="TextBox 43"/>
          <p:cNvSpPr txBox="1"/>
          <p:nvPr/>
        </p:nvSpPr>
        <p:spPr>
          <a:xfrm>
            <a:off x="263610" y="2821345"/>
            <a:ext cx="4807154" cy="1169551"/>
          </a:xfrm>
          <a:prstGeom prst="rect">
            <a:avLst/>
          </a:prstGeom>
          <a:noFill/>
        </p:spPr>
        <p:txBody>
          <a:bodyPr wrap="square" rtlCol="0">
            <a:spAutoFit/>
          </a:bodyPr>
          <a:lstStyle/>
          <a:p>
            <a:r>
              <a:rPr lang="en-GB" sz="1400" b="1" dirty="0" smtClean="0">
                <a:solidFill>
                  <a:schemeClr val="bg2">
                    <a:lumMod val="90000"/>
                  </a:schemeClr>
                </a:solidFill>
              </a:rPr>
              <a:t>4073: The siege and destruction of Jerusalem and the Temple by Roman armies in 70AD. This was a time of great suffering, starvation and death for the Jews. This was foretold by Jesus in Matthew 24:1-2 and was a consequence of Israel's rejection of Jesus.</a:t>
            </a:r>
            <a:endParaRPr lang="en-GB" sz="1400" b="1" dirty="0">
              <a:solidFill>
                <a:schemeClr val="bg2">
                  <a:lumMod val="90000"/>
                </a:schemeClr>
              </a:solidFill>
            </a:endParaRPr>
          </a:p>
        </p:txBody>
      </p:sp>
      <p:sp>
        <p:nvSpPr>
          <p:cNvPr id="63" name="TextBox 62"/>
          <p:cNvSpPr txBox="1"/>
          <p:nvPr/>
        </p:nvSpPr>
        <p:spPr>
          <a:xfrm>
            <a:off x="263609" y="5526636"/>
            <a:ext cx="5090985" cy="1169551"/>
          </a:xfrm>
          <a:prstGeom prst="rect">
            <a:avLst/>
          </a:prstGeom>
          <a:noFill/>
        </p:spPr>
        <p:txBody>
          <a:bodyPr wrap="square" rtlCol="0">
            <a:spAutoFit/>
          </a:bodyPr>
          <a:lstStyle/>
          <a:p>
            <a:r>
              <a:rPr lang="en-GB" sz="1400" b="1" dirty="0" smtClean="0">
                <a:solidFill>
                  <a:schemeClr val="bg2">
                    <a:lumMod val="90000"/>
                  </a:schemeClr>
                </a:solidFill>
              </a:rPr>
              <a:t>6021: The Church age has now lasted about 2000 years and continues to this day. This is also called the "age of grace" </a:t>
            </a:r>
          </a:p>
          <a:p>
            <a:r>
              <a:rPr lang="en-GB" sz="1400" b="1" dirty="0" smtClean="0">
                <a:solidFill>
                  <a:schemeClr val="bg2">
                    <a:lumMod val="90000"/>
                  </a:schemeClr>
                </a:solidFill>
              </a:rPr>
              <a:t>because of the favour received by man through the life blood</a:t>
            </a:r>
          </a:p>
          <a:p>
            <a:r>
              <a:rPr lang="en-GB" sz="1400" b="1" dirty="0" smtClean="0">
                <a:solidFill>
                  <a:schemeClr val="bg2">
                    <a:lumMod val="90000"/>
                  </a:schemeClr>
                </a:solidFill>
              </a:rPr>
              <a:t>sacrifice of our Lord Jesus Christ. Salvation is proclaimed through faith, believing in Jesus and repentance.</a:t>
            </a:r>
            <a:endParaRPr lang="en-GB" sz="1400" b="1" dirty="0">
              <a:solidFill>
                <a:schemeClr val="bg2">
                  <a:lumMod val="90000"/>
                </a:schemeClr>
              </a:solidFill>
            </a:endParaRPr>
          </a:p>
        </p:txBody>
      </p:sp>
      <p:sp>
        <p:nvSpPr>
          <p:cNvPr id="9" name="Rectangle 8"/>
          <p:cNvSpPr/>
          <p:nvPr/>
        </p:nvSpPr>
        <p:spPr>
          <a:xfrm>
            <a:off x="5641787" y="926293"/>
            <a:ext cx="3238150" cy="5575175"/>
          </a:xfrm>
          <a:prstGeom prst="rect">
            <a:avLst/>
          </a:prstGeom>
          <a:solidFill>
            <a:schemeClr val="bg2">
              <a:lumMod val="90000"/>
            </a:schemeClr>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Rounded Rectangle 67"/>
          <p:cNvSpPr/>
          <p:nvPr/>
        </p:nvSpPr>
        <p:spPr>
          <a:xfrm>
            <a:off x="5732038" y="1024566"/>
            <a:ext cx="3061994" cy="1586827"/>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Church Formed and Witnessing:  Acts through to Rev. 3:</a:t>
            </a:r>
            <a:r>
              <a:rPr lang="en-GB" sz="1600" dirty="0" smtClean="0"/>
              <a:t> </a:t>
            </a:r>
          </a:p>
          <a:p>
            <a:pPr algn="ctr"/>
            <a:r>
              <a:rPr lang="en-GB" sz="1600" dirty="0" smtClean="0"/>
              <a:t>Pentecost; Holy Spirit is sent out; The Apostles spread the Gospel and correct error amid much persecution.</a:t>
            </a:r>
            <a:endParaRPr lang="en-GB" sz="1600" dirty="0"/>
          </a:p>
        </p:txBody>
      </p:sp>
      <p:sp>
        <p:nvSpPr>
          <p:cNvPr id="70" name="Rounded Rectangle 69"/>
          <p:cNvSpPr/>
          <p:nvPr/>
        </p:nvSpPr>
        <p:spPr>
          <a:xfrm>
            <a:off x="5730930" y="2807593"/>
            <a:ext cx="3061994" cy="1308716"/>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Temple Destroyed:</a:t>
            </a:r>
          </a:p>
          <a:p>
            <a:pPr algn="ctr"/>
            <a:r>
              <a:rPr lang="en-GB" sz="1600" dirty="0" smtClean="0"/>
              <a:t>Jerusalem and its Temple is destroyed by the Romans; many Jews starved and killed, others dispersed. </a:t>
            </a:r>
            <a:endParaRPr lang="en-GB" sz="1600" dirty="0"/>
          </a:p>
        </p:txBody>
      </p:sp>
      <p:sp>
        <p:nvSpPr>
          <p:cNvPr id="72" name="Rounded Rectangle 71"/>
          <p:cNvSpPr/>
          <p:nvPr/>
        </p:nvSpPr>
        <p:spPr>
          <a:xfrm>
            <a:off x="5723800" y="5491533"/>
            <a:ext cx="3061994" cy="914400"/>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Church Age Continues to </a:t>
            </a:r>
          </a:p>
          <a:p>
            <a:pPr algn="ctr"/>
            <a:r>
              <a:rPr lang="en-GB" sz="1600" u="sng" dirty="0" smtClean="0"/>
              <a:t>Present Day Acts 2 - Rev. 3:</a:t>
            </a:r>
          </a:p>
          <a:p>
            <a:pPr algn="ctr"/>
            <a:r>
              <a:rPr lang="en-GB" sz="1600" dirty="0" smtClean="0"/>
              <a:t>Gospel preached.</a:t>
            </a:r>
            <a:endParaRPr lang="en-GB" sz="1600" dirty="0"/>
          </a:p>
        </p:txBody>
      </p:sp>
      <p:sp>
        <p:nvSpPr>
          <p:cNvPr id="13" name="Rounded Rectangle 12"/>
          <p:cNvSpPr/>
          <p:nvPr/>
        </p:nvSpPr>
        <p:spPr>
          <a:xfrm>
            <a:off x="5745571" y="4335414"/>
            <a:ext cx="3061994" cy="914400"/>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Israel returns to her Land:</a:t>
            </a:r>
          </a:p>
          <a:p>
            <a:pPr algn="ctr"/>
            <a:r>
              <a:rPr lang="en-GB" sz="1600" dirty="0" smtClean="0"/>
              <a:t>Establishment of the State of Israel was proclaimed, May 1948.</a:t>
            </a:r>
            <a:endParaRPr lang="en-GB" sz="1600" dirty="0"/>
          </a:p>
        </p:txBody>
      </p:sp>
      <p:sp>
        <p:nvSpPr>
          <p:cNvPr id="15" name="TextBox 14"/>
          <p:cNvSpPr txBox="1"/>
          <p:nvPr/>
        </p:nvSpPr>
        <p:spPr>
          <a:xfrm>
            <a:off x="255279" y="4084134"/>
            <a:ext cx="4992722" cy="1384995"/>
          </a:xfrm>
          <a:prstGeom prst="rect">
            <a:avLst/>
          </a:prstGeom>
          <a:noFill/>
        </p:spPr>
        <p:txBody>
          <a:bodyPr wrap="square" rtlCol="0">
            <a:spAutoFit/>
          </a:bodyPr>
          <a:lstStyle/>
          <a:p>
            <a:r>
              <a:rPr lang="en-GB" sz="1400" b="1" dirty="0" smtClean="0">
                <a:solidFill>
                  <a:schemeClr val="bg2">
                    <a:lumMod val="90000"/>
                  </a:schemeClr>
                </a:solidFill>
              </a:rPr>
              <a:t>5948: The Jews had largely been dispersed in many countries and often persecuted for nearly 1900 years. The creation of a State for Israel was enshrined in the Balfour Declaration but had many difficulties and objectors. But amazingly after nearly two millennia this happened in 1948. Just as amazing is that the book of Revelation is written assuming Israel in her original land.</a:t>
            </a:r>
            <a:endParaRPr lang="en-GB" sz="1400" b="1" dirty="0">
              <a:solidFill>
                <a:schemeClr val="bg2">
                  <a:lumMod val="90000"/>
                </a:schemeClr>
              </a:solidFill>
            </a:endParaRPr>
          </a:p>
        </p:txBody>
      </p:sp>
      <p:sp>
        <p:nvSpPr>
          <p:cNvPr id="16" name="Chevron 15"/>
          <p:cNvSpPr/>
          <p:nvPr/>
        </p:nvSpPr>
        <p:spPr>
          <a:xfrm>
            <a:off x="5238105" y="1531696"/>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hevron 16"/>
          <p:cNvSpPr/>
          <p:nvPr/>
        </p:nvSpPr>
        <p:spPr>
          <a:xfrm>
            <a:off x="5248001" y="3229064"/>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hevron 17"/>
          <p:cNvSpPr/>
          <p:nvPr/>
        </p:nvSpPr>
        <p:spPr>
          <a:xfrm>
            <a:off x="5198520" y="4602480"/>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hevron 18"/>
          <p:cNvSpPr/>
          <p:nvPr/>
        </p:nvSpPr>
        <p:spPr>
          <a:xfrm>
            <a:off x="5228090" y="5846701"/>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43585694"/>
      </p:ext>
    </p:extLst>
  </p:cSld>
  <p:clrMapOvr>
    <a:masterClrMapping/>
  </p:clrMapOvr>
  <p:transition spd="slow" advClick="0" advTm="10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610" y="121993"/>
            <a:ext cx="10017206" cy="523220"/>
          </a:xfrm>
          <a:prstGeom prst="rect">
            <a:avLst/>
          </a:prstGeom>
        </p:spPr>
        <p:txBody>
          <a:bodyPr wrap="square">
            <a:spAutoFit/>
          </a:bodyPr>
          <a:lstStyle/>
          <a:p>
            <a:r>
              <a:rPr lang="en-GB" sz="2800" b="1" u="sng" dirty="0">
                <a:solidFill>
                  <a:schemeClr val="accent4">
                    <a:lumMod val="20000"/>
                    <a:lumOff val="80000"/>
                  </a:schemeClr>
                </a:solidFill>
              </a:rPr>
              <a:t>4</a:t>
            </a:r>
            <a:r>
              <a:rPr lang="en-GB" sz="2800" b="1" u="sng" dirty="0" smtClean="0">
                <a:solidFill>
                  <a:schemeClr val="accent4">
                    <a:lumMod val="20000"/>
                    <a:lumOff val="80000"/>
                  </a:schemeClr>
                </a:solidFill>
              </a:rPr>
              <a:t>/6 BIBLE TIMELINE: Present Day (6021) to Future </a:t>
            </a:r>
          </a:p>
        </p:txBody>
      </p:sp>
      <p:sp>
        <p:nvSpPr>
          <p:cNvPr id="36" name="TextBox 35"/>
          <p:cNvSpPr txBox="1"/>
          <p:nvPr/>
        </p:nvSpPr>
        <p:spPr>
          <a:xfrm>
            <a:off x="263610" y="740910"/>
            <a:ext cx="5058032" cy="1600438"/>
          </a:xfrm>
          <a:prstGeom prst="rect">
            <a:avLst/>
          </a:prstGeom>
          <a:noFill/>
        </p:spPr>
        <p:txBody>
          <a:bodyPr wrap="square" rtlCol="0">
            <a:spAutoFit/>
          </a:bodyPr>
          <a:lstStyle/>
          <a:p>
            <a:r>
              <a:rPr lang="en-GB" sz="1400" b="1" dirty="0" smtClean="0">
                <a:solidFill>
                  <a:schemeClr val="bg2">
                    <a:lumMod val="90000"/>
                  </a:schemeClr>
                </a:solidFill>
              </a:rPr>
              <a:t>This future event is when Jesus returns for his Church (his "bride" - Jews and Gentiles who have received Jesus as their Lord and Saviour). It is often called the rapture; it is when believers who have died (and now in heaven) receive their new bodies and believers who are alive at the time, are transformed into their new bodies. All are saved and go to heaven, but Jesus examines their lives. 1 Cor.15:51-54; 1 Thess. 4:13-18.</a:t>
            </a:r>
            <a:endParaRPr lang="en-GB" sz="1400" b="1" dirty="0">
              <a:solidFill>
                <a:schemeClr val="bg2">
                  <a:lumMod val="90000"/>
                </a:schemeClr>
              </a:solidFill>
            </a:endParaRPr>
          </a:p>
        </p:txBody>
      </p:sp>
      <p:sp>
        <p:nvSpPr>
          <p:cNvPr id="9" name="Rectangle 8"/>
          <p:cNvSpPr/>
          <p:nvPr/>
        </p:nvSpPr>
        <p:spPr>
          <a:xfrm>
            <a:off x="5641787" y="926293"/>
            <a:ext cx="3238150" cy="5575175"/>
          </a:xfrm>
          <a:prstGeom prst="rect">
            <a:avLst/>
          </a:prstGeom>
          <a:solidFill>
            <a:schemeClr val="bg2">
              <a:lumMod val="90000"/>
            </a:schemeClr>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Rounded Rectangle 67"/>
          <p:cNvSpPr/>
          <p:nvPr/>
        </p:nvSpPr>
        <p:spPr>
          <a:xfrm>
            <a:off x="5723800" y="1021739"/>
            <a:ext cx="3061994" cy="1108092"/>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Jesus Returns for His Church</a:t>
            </a:r>
            <a:r>
              <a:rPr lang="en-GB" sz="1600" dirty="0" smtClean="0"/>
              <a:t>: </a:t>
            </a:r>
          </a:p>
          <a:p>
            <a:pPr algn="ctr"/>
            <a:r>
              <a:rPr lang="en-GB" sz="1600" dirty="0" smtClean="0"/>
              <a:t>Living and dead Christians receive their resurrection bodies and go to heaven with Jesus.</a:t>
            </a:r>
            <a:endParaRPr lang="en-GB" sz="1600" dirty="0"/>
          </a:p>
        </p:txBody>
      </p:sp>
      <p:sp>
        <p:nvSpPr>
          <p:cNvPr id="70" name="Rounded Rectangle 69"/>
          <p:cNvSpPr/>
          <p:nvPr/>
        </p:nvSpPr>
        <p:spPr>
          <a:xfrm>
            <a:off x="5730930" y="2377440"/>
            <a:ext cx="3061994" cy="3990409"/>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The Earth is to be reclaimed </a:t>
            </a:r>
          </a:p>
          <a:p>
            <a:pPr algn="ctr"/>
            <a:r>
              <a:rPr lang="en-GB" sz="1600" u="sng" dirty="0" smtClean="0"/>
              <a:t>by its Owner, Jesus:</a:t>
            </a:r>
          </a:p>
          <a:p>
            <a:pPr algn="ctr"/>
            <a:r>
              <a:rPr lang="en-GB" sz="1600" dirty="0" smtClean="0"/>
              <a:t>From heaven, Jesus directs a process to (</a:t>
            </a:r>
            <a:r>
              <a:rPr lang="en-GB" sz="1600" dirty="0" err="1" smtClean="0"/>
              <a:t>i</a:t>
            </a:r>
            <a:r>
              <a:rPr lang="en-GB" sz="1600" dirty="0" smtClean="0"/>
              <a:t>) expose evil and wickedness and purge it from the earth (ii) give people a last chance to repent (ii) give Israel a second chance to receive her King. This lasts 7 years, divided into two parts during which many terrible events occur. Many will turn to Jesus for salvation but suffer great persecution, whilst many others harden their opposition to God.</a:t>
            </a:r>
            <a:endParaRPr lang="en-GB" sz="1600" dirty="0"/>
          </a:p>
        </p:txBody>
      </p:sp>
      <p:sp>
        <p:nvSpPr>
          <p:cNvPr id="13" name="TextBox 12"/>
          <p:cNvSpPr txBox="1"/>
          <p:nvPr/>
        </p:nvSpPr>
        <p:spPr>
          <a:xfrm>
            <a:off x="232012" y="2474431"/>
            <a:ext cx="5375485" cy="4185761"/>
          </a:xfrm>
          <a:prstGeom prst="rect">
            <a:avLst/>
          </a:prstGeom>
          <a:noFill/>
        </p:spPr>
        <p:txBody>
          <a:bodyPr wrap="square" rtlCol="0">
            <a:spAutoFit/>
          </a:bodyPr>
          <a:lstStyle/>
          <a:p>
            <a:r>
              <a:rPr lang="en-GB" sz="1400" b="1" dirty="0" smtClean="0">
                <a:solidFill>
                  <a:schemeClr val="bg2">
                    <a:lumMod val="90000"/>
                  </a:schemeClr>
                </a:solidFill>
              </a:rPr>
              <a:t>Soon after Jesus returns for His Church, a 7 year period (known as the Tribulation) begins which is described in Revelation chapters 6-18: Chapters 6-9 cover the first 3.5 years; Chapters 10-12 cover a short mid period; Chapters 13-18 cover the last 3.5 years.</a:t>
            </a:r>
          </a:p>
          <a:p>
            <a:r>
              <a:rPr lang="en-GB" sz="1400" b="1" dirty="0" smtClean="0">
                <a:solidFill>
                  <a:schemeClr val="bg2">
                    <a:lumMod val="90000"/>
                  </a:schemeClr>
                </a:solidFill>
              </a:rPr>
              <a:t>Revelation describes various terrible conditions on earth which come about as God withdraws his restraining graces on earth - and evil and chaos and death result. Conditions become worse as God moves in righteous judgement against evil and his enemies.</a:t>
            </a:r>
          </a:p>
          <a:p>
            <a:r>
              <a:rPr lang="en-GB" sz="1400" b="1" dirty="0" smtClean="0">
                <a:solidFill>
                  <a:schemeClr val="bg2">
                    <a:lumMod val="90000"/>
                  </a:schemeClr>
                </a:solidFill>
              </a:rPr>
              <a:t>Jesus is the rightful owner of the earth, He has paid the price to</a:t>
            </a:r>
          </a:p>
          <a:p>
            <a:r>
              <a:rPr lang="en-GB" sz="1400" b="1" dirty="0" smtClean="0">
                <a:solidFill>
                  <a:schemeClr val="bg2">
                    <a:lumMod val="90000"/>
                  </a:schemeClr>
                </a:solidFill>
              </a:rPr>
              <a:t>redeem it. He is now taking it back </a:t>
            </a:r>
            <a:r>
              <a:rPr lang="en-GB" sz="1400" b="1" dirty="0">
                <a:solidFill>
                  <a:schemeClr val="bg2">
                    <a:lumMod val="90000"/>
                  </a:schemeClr>
                </a:solidFill>
              </a:rPr>
              <a:t>and Satan's offer </a:t>
            </a:r>
            <a:r>
              <a:rPr lang="en-GB" sz="1400" b="1" dirty="0" smtClean="0">
                <a:solidFill>
                  <a:schemeClr val="bg2">
                    <a:lumMod val="90000"/>
                  </a:schemeClr>
                </a:solidFill>
              </a:rPr>
              <a:t>to Jesus "I </a:t>
            </a:r>
            <a:r>
              <a:rPr lang="en-GB" sz="1400" b="1" dirty="0">
                <a:solidFill>
                  <a:schemeClr val="bg2">
                    <a:lumMod val="90000"/>
                  </a:schemeClr>
                </a:solidFill>
              </a:rPr>
              <a:t>will give you all of these things, if you will fall down and worship </a:t>
            </a:r>
            <a:r>
              <a:rPr lang="en-GB" sz="1400" b="1" dirty="0" smtClean="0">
                <a:solidFill>
                  <a:schemeClr val="bg2">
                    <a:lumMod val="90000"/>
                  </a:schemeClr>
                </a:solidFill>
              </a:rPr>
              <a:t>me" is not going the way Satan wanted!</a:t>
            </a:r>
          </a:p>
          <a:p>
            <a:r>
              <a:rPr lang="en-GB" sz="1400" b="1" dirty="0" smtClean="0">
                <a:solidFill>
                  <a:schemeClr val="bg2">
                    <a:lumMod val="90000"/>
                  </a:schemeClr>
                </a:solidFill>
              </a:rPr>
              <a:t>This time is also a "repeat" of the seven year period spanning the ministries of John the Baptist and Jesus which ended with the crucifixion but Israel refusing her Messiah. (Gabriel's final 7 years in Daniel 9). In this way, Israel is given a second chance to receive Jesus as her King but instead of 7 years of blessing this repeat will be seven years of great persecution.</a:t>
            </a:r>
          </a:p>
          <a:p>
            <a:endParaRPr lang="en-GB" sz="1400" b="1" dirty="0">
              <a:solidFill>
                <a:schemeClr val="bg2">
                  <a:lumMod val="90000"/>
                </a:schemeClr>
              </a:solidFill>
            </a:endParaRPr>
          </a:p>
        </p:txBody>
      </p:sp>
      <p:sp>
        <p:nvSpPr>
          <p:cNvPr id="10" name="Chevron 9"/>
          <p:cNvSpPr/>
          <p:nvPr/>
        </p:nvSpPr>
        <p:spPr>
          <a:xfrm>
            <a:off x="5184872" y="4090998"/>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hevron 10"/>
          <p:cNvSpPr/>
          <p:nvPr/>
        </p:nvSpPr>
        <p:spPr>
          <a:xfrm>
            <a:off x="5241737" y="1356587"/>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43585694"/>
      </p:ext>
    </p:extLst>
  </p:cSld>
  <p:clrMapOvr>
    <a:masterClrMapping/>
  </p:clrMapOvr>
  <p:transition spd="slow" advClick="0" advTm="10000">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610" y="121993"/>
            <a:ext cx="10017206" cy="523220"/>
          </a:xfrm>
          <a:prstGeom prst="rect">
            <a:avLst/>
          </a:prstGeom>
        </p:spPr>
        <p:txBody>
          <a:bodyPr wrap="square">
            <a:spAutoFit/>
          </a:bodyPr>
          <a:lstStyle/>
          <a:p>
            <a:r>
              <a:rPr lang="en-GB" sz="2800" b="1" u="sng" dirty="0" smtClean="0">
                <a:solidFill>
                  <a:schemeClr val="accent4">
                    <a:lumMod val="20000"/>
                    <a:lumOff val="80000"/>
                  </a:schemeClr>
                </a:solidFill>
              </a:rPr>
              <a:t>5/6 BIBLE TIMELINE: Present Day (6021) to Future  </a:t>
            </a:r>
          </a:p>
        </p:txBody>
      </p:sp>
      <p:sp>
        <p:nvSpPr>
          <p:cNvPr id="36" name="TextBox 35"/>
          <p:cNvSpPr txBox="1"/>
          <p:nvPr/>
        </p:nvSpPr>
        <p:spPr>
          <a:xfrm>
            <a:off x="218364" y="1170058"/>
            <a:ext cx="4697581" cy="1384995"/>
          </a:xfrm>
          <a:prstGeom prst="rect">
            <a:avLst/>
          </a:prstGeom>
          <a:noFill/>
        </p:spPr>
        <p:txBody>
          <a:bodyPr wrap="square" rtlCol="0">
            <a:spAutoFit/>
          </a:bodyPr>
          <a:lstStyle/>
          <a:p>
            <a:r>
              <a:rPr lang="en-GB" sz="1400" b="1" dirty="0" smtClean="0">
                <a:solidFill>
                  <a:schemeClr val="bg2">
                    <a:lumMod val="90000"/>
                  </a:schemeClr>
                </a:solidFill>
              </a:rPr>
              <a:t>The 7 year period of Tribulation ends with a final conflict</a:t>
            </a:r>
          </a:p>
          <a:p>
            <a:r>
              <a:rPr lang="en-GB" sz="1400" b="1" dirty="0" smtClean="0">
                <a:solidFill>
                  <a:schemeClr val="bg2">
                    <a:lumMod val="90000"/>
                  </a:schemeClr>
                </a:solidFill>
              </a:rPr>
              <a:t>(Armageddon). The antichrist (a world leader driven by Satan) gathers world armies for a battle against Israel. This is Satan's last attempt to prevent Jesus from taking the Throne of David thus making Bible prophecy impossible and God in error. Finally, Israel repents and calls on their Messiah.</a:t>
            </a:r>
            <a:endParaRPr lang="en-GB" sz="1400" b="1" dirty="0">
              <a:solidFill>
                <a:schemeClr val="bg2">
                  <a:lumMod val="90000"/>
                </a:schemeClr>
              </a:solidFill>
            </a:endParaRPr>
          </a:p>
        </p:txBody>
      </p:sp>
      <p:sp>
        <p:nvSpPr>
          <p:cNvPr id="9" name="Rectangle 8"/>
          <p:cNvSpPr/>
          <p:nvPr/>
        </p:nvSpPr>
        <p:spPr>
          <a:xfrm>
            <a:off x="5641787" y="926293"/>
            <a:ext cx="3238150" cy="5575175"/>
          </a:xfrm>
          <a:prstGeom prst="rect">
            <a:avLst/>
          </a:prstGeom>
          <a:solidFill>
            <a:schemeClr val="bg2">
              <a:lumMod val="90000"/>
            </a:schemeClr>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Rounded Rectangle 67"/>
          <p:cNvSpPr/>
          <p:nvPr/>
        </p:nvSpPr>
        <p:spPr>
          <a:xfrm>
            <a:off x="5736863" y="2634018"/>
            <a:ext cx="3061994" cy="3753720"/>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Jesus Returns to Earth as its Rightful Owner and King </a:t>
            </a:r>
          </a:p>
          <a:p>
            <a:pPr algn="ctr"/>
            <a:r>
              <a:rPr lang="en-GB" sz="1600" u="sng" dirty="0" smtClean="0"/>
              <a:t>Rev. 19:11-21 &amp; Rev. 20:1-6</a:t>
            </a:r>
            <a:r>
              <a:rPr lang="en-GB" sz="1600" dirty="0" smtClean="0"/>
              <a:t>: </a:t>
            </a:r>
          </a:p>
          <a:p>
            <a:pPr algn="ctr"/>
            <a:r>
              <a:rPr lang="en-GB" sz="1600" dirty="0" smtClean="0"/>
              <a:t>Enemies of Jesus will be separated for punishment. Satan is bound. Jesus takes the throne of King David in Jerusalem and reigns over all the earth with his resurrected saints for 1000 years. Those who have accepted Jesus and not given allegiance to Satan (and still alive) are his subjects on earth. The prophesied age of Jesus rule on earth begins.</a:t>
            </a:r>
            <a:endParaRPr lang="en-GB" sz="1600" dirty="0"/>
          </a:p>
        </p:txBody>
      </p:sp>
      <p:sp>
        <p:nvSpPr>
          <p:cNvPr id="13" name="TextBox 12"/>
          <p:cNvSpPr txBox="1"/>
          <p:nvPr/>
        </p:nvSpPr>
        <p:spPr>
          <a:xfrm>
            <a:off x="264449" y="2689101"/>
            <a:ext cx="5461110" cy="4031873"/>
          </a:xfrm>
          <a:prstGeom prst="rect">
            <a:avLst/>
          </a:prstGeom>
          <a:noFill/>
        </p:spPr>
        <p:txBody>
          <a:bodyPr wrap="none" rtlCol="0">
            <a:spAutoFit/>
          </a:bodyPr>
          <a:lstStyle/>
          <a:p>
            <a:r>
              <a:rPr lang="en-GB" sz="1400" b="1" dirty="0" smtClean="0">
                <a:solidFill>
                  <a:schemeClr val="bg2">
                    <a:lumMod val="90000"/>
                  </a:schemeClr>
                </a:solidFill>
              </a:rPr>
              <a:t>Jesus returns  to earth with his own heavenly army to destroy the </a:t>
            </a:r>
          </a:p>
          <a:p>
            <a:r>
              <a:rPr lang="en-GB" sz="1400" b="1" dirty="0" smtClean="0">
                <a:solidFill>
                  <a:schemeClr val="bg2">
                    <a:lumMod val="90000"/>
                  </a:schemeClr>
                </a:solidFill>
              </a:rPr>
              <a:t>armies of the antichrist. Jesus will come to Jerusalem in</a:t>
            </a:r>
          </a:p>
          <a:p>
            <a:r>
              <a:rPr lang="en-GB" sz="1400" b="1" dirty="0" smtClean="0">
                <a:solidFill>
                  <a:schemeClr val="bg2">
                    <a:lumMod val="90000"/>
                  </a:schemeClr>
                </a:solidFill>
              </a:rPr>
              <a:t>triumph. He will judge the nations and separate unbelievers and</a:t>
            </a:r>
          </a:p>
          <a:p>
            <a:r>
              <a:rPr lang="en-GB" sz="1400" b="1" dirty="0" smtClean="0">
                <a:solidFill>
                  <a:schemeClr val="bg2">
                    <a:lumMod val="90000"/>
                  </a:schemeClr>
                </a:solidFill>
              </a:rPr>
              <a:t>believers (the parables of the "sheep and goats" and "wheat </a:t>
            </a:r>
          </a:p>
          <a:p>
            <a:r>
              <a:rPr lang="en-GB" sz="1400" b="1" dirty="0" smtClean="0">
                <a:solidFill>
                  <a:schemeClr val="bg2">
                    <a:lumMod val="90000"/>
                  </a:schemeClr>
                </a:solidFill>
              </a:rPr>
              <a:t>and tares" apply to this time). Unbelievers will be cast out to "await"</a:t>
            </a:r>
          </a:p>
          <a:p>
            <a:r>
              <a:rPr lang="en-GB" sz="1400" b="1" dirty="0" smtClean="0">
                <a:solidFill>
                  <a:schemeClr val="bg2">
                    <a:lumMod val="90000"/>
                  </a:schemeClr>
                </a:solidFill>
              </a:rPr>
              <a:t>everlasting punishment - </a:t>
            </a:r>
            <a:r>
              <a:rPr lang="en-GB" sz="1400" b="1" dirty="0" smtClean="0">
                <a:solidFill>
                  <a:schemeClr val="bg2">
                    <a:lumMod val="90000"/>
                  </a:schemeClr>
                </a:solidFill>
              </a:rPr>
              <a:t>hell</a:t>
            </a:r>
            <a:r>
              <a:rPr lang="en-GB" sz="1400" b="1" dirty="0" smtClean="0">
                <a:solidFill>
                  <a:schemeClr val="bg2">
                    <a:lumMod val="90000"/>
                  </a:schemeClr>
                </a:solidFill>
              </a:rPr>
              <a:t>. The "golden age" of Jesus rule on earth</a:t>
            </a:r>
          </a:p>
          <a:p>
            <a:r>
              <a:rPr lang="en-GB" sz="1400" b="1" dirty="0" smtClean="0">
                <a:solidFill>
                  <a:schemeClr val="bg2">
                    <a:lumMod val="90000"/>
                  </a:schemeClr>
                </a:solidFill>
              </a:rPr>
              <a:t>begins and the curse of sin is lifted. This is the age which the </a:t>
            </a:r>
          </a:p>
          <a:p>
            <a:r>
              <a:rPr lang="en-GB" sz="1400" b="1" dirty="0" smtClean="0">
                <a:solidFill>
                  <a:schemeClr val="bg2">
                    <a:lumMod val="90000"/>
                  </a:schemeClr>
                </a:solidFill>
              </a:rPr>
              <a:t>prophets foresaw e.g. Zech. 8:1-8 &amp; 14:1-5; Isai. 11:1-9 &amp; </a:t>
            </a:r>
          </a:p>
          <a:p>
            <a:r>
              <a:rPr lang="en-GB" sz="1400" b="1" dirty="0" smtClean="0">
                <a:solidFill>
                  <a:schemeClr val="bg2">
                    <a:lumMod val="90000"/>
                  </a:schemeClr>
                </a:solidFill>
              </a:rPr>
              <a:t>49:18-22 &amp; 30:24-25 &amp; 65:20-22; Ezek. 34:24-26 and which is </a:t>
            </a:r>
          </a:p>
          <a:p>
            <a:r>
              <a:rPr lang="en-GB" sz="1400" b="1" dirty="0" smtClean="0">
                <a:solidFill>
                  <a:schemeClr val="bg2">
                    <a:lumMod val="90000"/>
                  </a:schemeClr>
                </a:solidFill>
              </a:rPr>
              <a:t>described in Revelation 20:1-6 as the 1000 years Millennium.</a:t>
            </a:r>
          </a:p>
          <a:p>
            <a:r>
              <a:rPr lang="en-GB" sz="1400" b="1" dirty="0" smtClean="0">
                <a:solidFill>
                  <a:schemeClr val="bg2">
                    <a:lumMod val="90000"/>
                  </a:schemeClr>
                </a:solidFill>
              </a:rPr>
              <a:t>People entering the millennium will be all believers still alive </a:t>
            </a:r>
          </a:p>
          <a:p>
            <a:r>
              <a:rPr lang="en-GB" sz="1400" b="1" dirty="0" smtClean="0">
                <a:solidFill>
                  <a:schemeClr val="bg2">
                    <a:lumMod val="90000"/>
                  </a:schemeClr>
                </a:solidFill>
              </a:rPr>
              <a:t>after the Tribulation. However people born in the millennium will </a:t>
            </a:r>
          </a:p>
          <a:p>
            <a:r>
              <a:rPr lang="en-GB" sz="1400" b="1" dirty="0" smtClean="0">
                <a:solidFill>
                  <a:schemeClr val="bg2">
                    <a:lumMod val="90000"/>
                  </a:schemeClr>
                </a:solidFill>
              </a:rPr>
              <a:t>still need to repent and come to faith in Jesus to be saved.</a:t>
            </a:r>
          </a:p>
          <a:p>
            <a:r>
              <a:rPr lang="en-GB" sz="1400" b="1" dirty="0" smtClean="0">
                <a:solidFill>
                  <a:schemeClr val="bg2">
                    <a:lumMod val="90000"/>
                  </a:schemeClr>
                </a:solidFill>
              </a:rPr>
              <a:t>Jesus: (</a:t>
            </a:r>
            <a:r>
              <a:rPr lang="en-GB" sz="1400" b="1" dirty="0" err="1" smtClean="0">
                <a:solidFill>
                  <a:schemeClr val="bg2">
                    <a:lumMod val="90000"/>
                  </a:schemeClr>
                </a:solidFill>
              </a:rPr>
              <a:t>i</a:t>
            </a:r>
            <a:r>
              <a:rPr lang="en-GB" sz="1400" b="1" dirty="0" smtClean="0">
                <a:solidFill>
                  <a:schemeClr val="bg2">
                    <a:lumMod val="90000"/>
                  </a:schemeClr>
                </a:solidFill>
              </a:rPr>
              <a:t>) King always as Creator of earth (ii) King over the earth from </a:t>
            </a:r>
          </a:p>
          <a:p>
            <a:r>
              <a:rPr lang="en-GB" sz="1400" b="1" dirty="0" smtClean="0">
                <a:solidFill>
                  <a:schemeClr val="bg2">
                    <a:lumMod val="90000"/>
                  </a:schemeClr>
                </a:solidFill>
              </a:rPr>
              <a:t>heaven in the Church Age (iii) will be King over the earth (reigning, </a:t>
            </a:r>
          </a:p>
          <a:p>
            <a:r>
              <a:rPr lang="en-GB" sz="1400" b="1" dirty="0" smtClean="0">
                <a:solidFill>
                  <a:schemeClr val="bg2">
                    <a:lumMod val="90000"/>
                  </a:schemeClr>
                </a:solidFill>
              </a:rPr>
              <a:t>with all his resurrected people from times past) from Jerusalem for </a:t>
            </a:r>
          </a:p>
          <a:p>
            <a:r>
              <a:rPr lang="en-GB" sz="1400" b="1" dirty="0" smtClean="0">
                <a:solidFill>
                  <a:schemeClr val="bg2">
                    <a:lumMod val="90000"/>
                  </a:schemeClr>
                </a:solidFill>
              </a:rPr>
              <a:t>1000 years (iv) then will be King over the new heaven and earth </a:t>
            </a:r>
          </a:p>
          <a:p>
            <a:r>
              <a:rPr lang="en-GB" sz="1400" b="1" dirty="0" smtClean="0">
                <a:solidFill>
                  <a:schemeClr val="bg2">
                    <a:lumMod val="90000"/>
                  </a:schemeClr>
                </a:solidFill>
              </a:rPr>
              <a:t>for eternity.</a:t>
            </a:r>
            <a:endParaRPr lang="en-GB" sz="1400" b="1" dirty="0">
              <a:solidFill>
                <a:schemeClr val="bg2">
                  <a:lumMod val="90000"/>
                </a:schemeClr>
              </a:solidFill>
            </a:endParaRPr>
          </a:p>
        </p:txBody>
      </p:sp>
      <p:sp>
        <p:nvSpPr>
          <p:cNvPr id="17" name="Rounded Rectangle 16"/>
          <p:cNvSpPr/>
          <p:nvPr/>
        </p:nvSpPr>
        <p:spPr>
          <a:xfrm>
            <a:off x="5713513" y="1045029"/>
            <a:ext cx="3061994" cy="1432560"/>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Final Battle :</a:t>
            </a:r>
          </a:p>
          <a:p>
            <a:pPr algn="ctr"/>
            <a:r>
              <a:rPr lang="en-GB" sz="1600" dirty="0" smtClean="0"/>
              <a:t>The armies of the antichrist come against Israel. Israel call upon the Lord; and Jesus comes to their rescue.</a:t>
            </a:r>
          </a:p>
        </p:txBody>
      </p:sp>
      <p:sp>
        <p:nvSpPr>
          <p:cNvPr id="18" name="Chevron 17"/>
          <p:cNvSpPr/>
          <p:nvPr/>
        </p:nvSpPr>
        <p:spPr>
          <a:xfrm>
            <a:off x="5171227" y="1531734"/>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hevron 18"/>
          <p:cNvSpPr/>
          <p:nvPr/>
        </p:nvSpPr>
        <p:spPr>
          <a:xfrm>
            <a:off x="5200798" y="4318151"/>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43585694"/>
      </p:ext>
    </p:extLst>
  </p:cSld>
  <p:clrMapOvr>
    <a:masterClrMapping/>
  </p:clrMapOvr>
  <p:transition spd="slow" advClick="0" advTm="10000">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610" y="121993"/>
            <a:ext cx="10017206" cy="523220"/>
          </a:xfrm>
          <a:prstGeom prst="rect">
            <a:avLst/>
          </a:prstGeom>
        </p:spPr>
        <p:txBody>
          <a:bodyPr wrap="square">
            <a:spAutoFit/>
          </a:bodyPr>
          <a:lstStyle/>
          <a:p>
            <a:r>
              <a:rPr lang="en-GB" sz="2800" b="1" u="sng" dirty="0" smtClean="0">
                <a:solidFill>
                  <a:schemeClr val="accent4">
                    <a:lumMod val="20000"/>
                    <a:lumOff val="80000"/>
                  </a:schemeClr>
                </a:solidFill>
              </a:rPr>
              <a:t>6/6 BIBLE TIMELINE: Present Day (6021) to Future </a:t>
            </a:r>
          </a:p>
        </p:txBody>
      </p:sp>
      <p:sp>
        <p:nvSpPr>
          <p:cNvPr id="36" name="TextBox 35"/>
          <p:cNvSpPr txBox="1"/>
          <p:nvPr/>
        </p:nvSpPr>
        <p:spPr>
          <a:xfrm>
            <a:off x="263610" y="901748"/>
            <a:ext cx="4854580" cy="738664"/>
          </a:xfrm>
          <a:prstGeom prst="rect">
            <a:avLst/>
          </a:prstGeom>
          <a:noFill/>
        </p:spPr>
        <p:txBody>
          <a:bodyPr wrap="square" rtlCol="0">
            <a:spAutoFit/>
          </a:bodyPr>
          <a:lstStyle/>
          <a:p>
            <a:r>
              <a:rPr lang="en-GB" sz="1400" b="1" dirty="0" smtClean="0">
                <a:solidFill>
                  <a:schemeClr val="bg2">
                    <a:lumMod val="90000"/>
                  </a:schemeClr>
                </a:solidFill>
              </a:rPr>
              <a:t>Satan is released for a short time to deceive any who have lived</a:t>
            </a:r>
          </a:p>
          <a:p>
            <a:r>
              <a:rPr lang="en-GB" sz="1400" b="1" dirty="0" smtClean="0">
                <a:solidFill>
                  <a:schemeClr val="bg2">
                    <a:lumMod val="90000"/>
                  </a:schemeClr>
                </a:solidFill>
              </a:rPr>
              <a:t>in the Millennium but not genuinely given their allegiance </a:t>
            </a:r>
          </a:p>
          <a:p>
            <a:r>
              <a:rPr lang="en-GB" sz="1400" b="1" dirty="0" smtClean="0">
                <a:solidFill>
                  <a:schemeClr val="bg2">
                    <a:lumMod val="90000"/>
                  </a:schemeClr>
                </a:solidFill>
              </a:rPr>
              <a:t>to Jesus.</a:t>
            </a:r>
            <a:endParaRPr lang="en-GB" sz="1400" b="1" dirty="0">
              <a:solidFill>
                <a:schemeClr val="bg2">
                  <a:lumMod val="90000"/>
                </a:schemeClr>
              </a:solidFill>
            </a:endParaRPr>
          </a:p>
        </p:txBody>
      </p:sp>
      <p:sp>
        <p:nvSpPr>
          <p:cNvPr id="44" name="TextBox 43"/>
          <p:cNvSpPr txBox="1"/>
          <p:nvPr/>
        </p:nvSpPr>
        <p:spPr>
          <a:xfrm>
            <a:off x="250373" y="1754604"/>
            <a:ext cx="5277516" cy="3323987"/>
          </a:xfrm>
          <a:prstGeom prst="rect">
            <a:avLst/>
          </a:prstGeom>
          <a:noFill/>
        </p:spPr>
        <p:txBody>
          <a:bodyPr wrap="square" rtlCol="0">
            <a:spAutoFit/>
          </a:bodyPr>
          <a:lstStyle/>
          <a:p>
            <a:r>
              <a:rPr lang="en-GB" sz="1400" b="1" dirty="0" smtClean="0">
                <a:solidFill>
                  <a:schemeClr val="bg2">
                    <a:lumMod val="90000"/>
                  </a:schemeClr>
                </a:solidFill>
              </a:rPr>
              <a:t>This is the final judgement of all unbelievers before Jesus. The </a:t>
            </a:r>
          </a:p>
          <a:p>
            <a:r>
              <a:rPr lang="en-GB" sz="1400" b="1" dirty="0" smtClean="0">
                <a:solidFill>
                  <a:schemeClr val="bg2">
                    <a:lumMod val="90000"/>
                  </a:schemeClr>
                </a:solidFill>
              </a:rPr>
              <a:t>spirits of all those who have died in unbelief will be raised bodily for judgement and after that for eternal separation in </a:t>
            </a:r>
            <a:r>
              <a:rPr lang="en-GB" sz="1400" b="1" dirty="0" smtClean="0">
                <a:solidFill>
                  <a:schemeClr val="bg2">
                    <a:lumMod val="90000"/>
                  </a:schemeClr>
                </a:solidFill>
              </a:rPr>
              <a:t>hell</a:t>
            </a:r>
            <a:r>
              <a:rPr lang="en-GB" sz="1400" b="1" dirty="0" smtClean="0">
                <a:solidFill>
                  <a:schemeClr val="bg2">
                    <a:lumMod val="90000"/>
                  </a:schemeClr>
                </a:solidFill>
              </a:rPr>
              <a:t>. This is the judgement before the Great White Throne when all who have rejected the offer of salvation in Jesus will be found guilty and sent to </a:t>
            </a:r>
            <a:r>
              <a:rPr lang="en-GB" sz="1400" b="1" dirty="0" smtClean="0">
                <a:solidFill>
                  <a:schemeClr val="bg2">
                    <a:lumMod val="90000"/>
                  </a:schemeClr>
                </a:solidFill>
              </a:rPr>
              <a:t>hell</a:t>
            </a:r>
            <a:r>
              <a:rPr lang="en-GB" sz="1400" b="1" dirty="0" smtClean="0">
                <a:solidFill>
                  <a:schemeClr val="bg2">
                    <a:lumMod val="90000"/>
                  </a:schemeClr>
                </a:solidFill>
              </a:rPr>
              <a:t>. Only unbelievers face Jesus at the White Throne. The </a:t>
            </a:r>
          </a:p>
          <a:p>
            <a:r>
              <a:rPr lang="en-GB" sz="1400" b="1" dirty="0" smtClean="0">
                <a:solidFill>
                  <a:schemeClr val="bg2">
                    <a:lumMod val="90000"/>
                  </a:schemeClr>
                </a:solidFill>
              </a:rPr>
              <a:t>Bible offers no hope to people who die rejecting Jesus offer of salvation. There is no second chance after death. </a:t>
            </a:r>
            <a:r>
              <a:rPr lang="en-GB" sz="1400" b="1" dirty="0">
                <a:solidFill>
                  <a:schemeClr val="bg2">
                    <a:lumMod val="90000"/>
                  </a:schemeClr>
                </a:solidFill>
              </a:rPr>
              <a:t>H</a:t>
            </a:r>
            <a:r>
              <a:rPr lang="en-GB" sz="1400" b="1" dirty="0" smtClean="0">
                <a:solidFill>
                  <a:schemeClr val="bg2">
                    <a:lumMod val="90000"/>
                  </a:schemeClr>
                </a:solidFill>
              </a:rPr>
              <a:t>ell </a:t>
            </a:r>
            <a:r>
              <a:rPr lang="en-GB" sz="1400" b="1" dirty="0" smtClean="0">
                <a:solidFill>
                  <a:schemeClr val="bg2">
                    <a:lumMod val="90000"/>
                  </a:schemeClr>
                </a:solidFill>
              </a:rPr>
              <a:t>is described as a "lake of fire" and it will be a place of great torment and never ending regret. We have all been warned:</a:t>
            </a:r>
            <a:r>
              <a:rPr lang="en-GB" sz="1400" b="1" dirty="0">
                <a:solidFill>
                  <a:schemeClr val="bg2">
                    <a:lumMod val="90000"/>
                  </a:schemeClr>
                </a:solidFill>
              </a:rPr>
              <a:t> </a:t>
            </a:r>
            <a:r>
              <a:rPr lang="en-GB" sz="1400" b="1" dirty="0" smtClean="0">
                <a:solidFill>
                  <a:schemeClr val="bg2">
                    <a:lumMod val="90000"/>
                  </a:schemeClr>
                </a:solidFill>
              </a:rPr>
              <a:t>we have our whole life to choose Jesus, then it's too late. Is </a:t>
            </a:r>
            <a:r>
              <a:rPr lang="en-GB" sz="1400" b="1" dirty="0" smtClean="0">
                <a:solidFill>
                  <a:schemeClr val="bg2">
                    <a:lumMod val="90000"/>
                  </a:schemeClr>
                </a:solidFill>
              </a:rPr>
              <a:t>hell </a:t>
            </a:r>
            <a:r>
              <a:rPr lang="en-GB" sz="1400" b="1" dirty="0" smtClean="0">
                <a:solidFill>
                  <a:schemeClr val="bg2">
                    <a:lumMod val="90000"/>
                  </a:schemeClr>
                </a:solidFill>
              </a:rPr>
              <a:t>too difficult to believe? It may be hard to believe, it is certainly horrific. But you, can you believe you are alive as the result of chance? God has spoken, it is up to us to listen. Faith is never blind, but even if it was, it is an infinitely better force for life than blind chance which is all the evolutionist has.</a:t>
            </a:r>
          </a:p>
        </p:txBody>
      </p:sp>
      <p:sp>
        <p:nvSpPr>
          <p:cNvPr id="9" name="Rectangle 8"/>
          <p:cNvSpPr/>
          <p:nvPr/>
        </p:nvSpPr>
        <p:spPr>
          <a:xfrm>
            <a:off x="5628139" y="926293"/>
            <a:ext cx="3238150" cy="5575175"/>
          </a:xfrm>
          <a:prstGeom prst="rect">
            <a:avLst/>
          </a:prstGeom>
          <a:solidFill>
            <a:schemeClr val="bg2">
              <a:lumMod val="90000"/>
            </a:schemeClr>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Rounded Rectangle 67"/>
          <p:cNvSpPr/>
          <p:nvPr/>
        </p:nvSpPr>
        <p:spPr>
          <a:xfrm>
            <a:off x="5710152" y="2821577"/>
            <a:ext cx="3061994" cy="1332412"/>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Final Judgement: Rev.20:10-15: </a:t>
            </a:r>
          </a:p>
          <a:p>
            <a:pPr algn="ctr"/>
            <a:r>
              <a:rPr lang="en-GB" sz="1600" dirty="0" smtClean="0"/>
              <a:t>Satan and his demons and the dead are raised to judgement and will pass into Hell.</a:t>
            </a:r>
            <a:endParaRPr lang="en-GB" sz="1600" dirty="0"/>
          </a:p>
        </p:txBody>
      </p:sp>
      <p:sp>
        <p:nvSpPr>
          <p:cNvPr id="70" name="Rounded Rectangle 69"/>
          <p:cNvSpPr/>
          <p:nvPr/>
        </p:nvSpPr>
        <p:spPr>
          <a:xfrm>
            <a:off x="5717282" y="4921992"/>
            <a:ext cx="3061994" cy="1358538"/>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The New Heaven and Earth: Rev.21:</a:t>
            </a:r>
          </a:p>
          <a:p>
            <a:pPr algn="ctr"/>
            <a:r>
              <a:rPr lang="en-GB" sz="1600" dirty="0" smtClean="0"/>
              <a:t>The present earth and heaven are destroyed and a new heaven and earth will be created.</a:t>
            </a:r>
          </a:p>
        </p:txBody>
      </p:sp>
      <p:sp>
        <p:nvSpPr>
          <p:cNvPr id="15" name="TextBox 14"/>
          <p:cNvSpPr txBox="1"/>
          <p:nvPr/>
        </p:nvSpPr>
        <p:spPr>
          <a:xfrm>
            <a:off x="263610" y="5154004"/>
            <a:ext cx="5032981" cy="1600438"/>
          </a:xfrm>
          <a:prstGeom prst="rect">
            <a:avLst/>
          </a:prstGeom>
          <a:noFill/>
        </p:spPr>
        <p:txBody>
          <a:bodyPr wrap="none" rtlCol="0">
            <a:spAutoFit/>
          </a:bodyPr>
          <a:lstStyle/>
          <a:p>
            <a:r>
              <a:rPr lang="en-GB" sz="1400" b="1" dirty="0" smtClean="0">
                <a:solidFill>
                  <a:schemeClr val="bg2">
                    <a:lumMod val="90000"/>
                  </a:schemeClr>
                </a:solidFill>
              </a:rPr>
              <a:t>The existing heaven and earth will be destroyed and God will</a:t>
            </a:r>
          </a:p>
          <a:p>
            <a:r>
              <a:rPr lang="en-GB" sz="1400" b="1" dirty="0">
                <a:solidFill>
                  <a:schemeClr val="bg2">
                    <a:lumMod val="90000"/>
                  </a:schemeClr>
                </a:solidFill>
              </a:rPr>
              <a:t>c</a:t>
            </a:r>
            <a:r>
              <a:rPr lang="en-GB" sz="1400" b="1" dirty="0" smtClean="0">
                <a:solidFill>
                  <a:schemeClr val="bg2">
                    <a:lumMod val="90000"/>
                  </a:schemeClr>
                </a:solidFill>
              </a:rPr>
              <a:t>reate a new heaven and new earth (the eternal state) in which</a:t>
            </a:r>
          </a:p>
          <a:p>
            <a:r>
              <a:rPr lang="en-GB" sz="1400" b="1" dirty="0" smtClean="0">
                <a:solidFill>
                  <a:schemeClr val="bg2">
                    <a:lumMod val="90000"/>
                  </a:schemeClr>
                </a:solidFill>
              </a:rPr>
              <a:t>there will be no sin, no sadness, no death, no imperfection.</a:t>
            </a:r>
          </a:p>
          <a:p>
            <a:r>
              <a:rPr lang="en-GB" sz="1400" b="1" dirty="0" smtClean="0">
                <a:solidFill>
                  <a:schemeClr val="bg2">
                    <a:lumMod val="90000"/>
                  </a:schemeClr>
                </a:solidFill>
              </a:rPr>
              <a:t>God's redeemed people (Old Testament faithful, the Church, all</a:t>
            </a:r>
          </a:p>
          <a:p>
            <a:r>
              <a:rPr lang="en-GB" sz="1400" b="1" dirty="0" smtClean="0">
                <a:solidFill>
                  <a:schemeClr val="bg2">
                    <a:lumMod val="90000"/>
                  </a:schemeClr>
                </a:solidFill>
              </a:rPr>
              <a:t>those saved in the Tribulation, all those entering and saved in the</a:t>
            </a:r>
          </a:p>
          <a:p>
            <a:r>
              <a:rPr lang="en-GB" sz="1400" b="1" dirty="0" smtClean="0">
                <a:solidFill>
                  <a:schemeClr val="bg2">
                    <a:lumMod val="90000"/>
                  </a:schemeClr>
                </a:solidFill>
              </a:rPr>
              <a:t>Millennium) and all His hosts will forever praise and serve God </a:t>
            </a:r>
          </a:p>
          <a:p>
            <a:r>
              <a:rPr lang="en-GB" sz="1400" b="1" dirty="0" smtClean="0">
                <a:solidFill>
                  <a:schemeClr val="bg2">
                    <a:lumMod val="90000"/>
                  </a:schemeClr>
                </a:solidFill>
              </a:rPr>
              <a:t>in new ways and measures we cannot yet imagine.</a:t>
            </a:r>
            <a:endParaRPr lang="en-GB" sz="1400" b="1" dirty="0">
              <a:solidFill>
                <a:schemeClr val="bg2">
                  <a:lumMod val="90000"/>
                </a:schemeClr>
              </a:solidFill>
            </a:endParaRPr>
          </a:p>
        </p:txBody>
      </p:sp>
      <p:sp>
        <p:nvSpPr>
          <p:cNvPr id="18" name="Rounded Rectangle 17"/>
          <p:cNvSpPr/>
          <p:nvPr/>
        </p:nvSpPr>
        <p:spPr>
          <a:xfrm>
            <a:off x="5717282" y="1045028"/>
            <a:ext cx="3061994" cy="1136469"/>
          </a:xfrm>
          <a:prstGeom prst="round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t>Satan is released Rev. 20:7-8:</a:t>
            </a:r>
          </a:p>
          <a:p>
            <a:pPr algn="ctr"/>
            <a:r>
              <a:rPr lang="en-GB" sz="1600" dirty="0" smtClean="0"/>
              <a:t>Satan is released for a short while to deceive and gather to war any who are not saved.</a:t>
            </a:r>
          </a:p>
        </p:txBody>
      </p:sp>
      <p:sp>
        <p:nvSpPr>
          <p:cNvPr id="17" name="Chevron 16"/>
          <p:cNvSpPr/>
          <p:nvPr/>
        </p:nvSpPr>
        <p:spPr>
          <a:xfrm>
            <a:off x="5146207" y="1081413"/>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hevron 18"/>
          <p:cNvSpPr/>
          <p:nvPr/>
        </p:nvSpPr>
        <p:spPr>
          <a:xfrm>
            <a:off x="5162129" y="2956018"/>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hevron 19"/>
          <p:cNvSpPr/>
          <p:nvPr/>
        </p:nvSpPr>
        <p:spPr>
          <a:xfrm>
            <a:off x="5137108" y="5556288"/>
            <a:ext cx="365760" cy="31350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43585694"/>
      </p:ext>
    </p:extLst>
  </p:cSld>
  <p:clrMapOvr>
    <a:masterClrMapping/>
  </p:clrMapOvr>
  <p:transition spd="slow" advClick="0" advTm="10000">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1435</TotalTime>
  <Words>2341</Words>
  <Application>Microsoft Office PowerPoint</Application>
  <PresentationFormat>On-screen Show (4:3)</PresentationFormat>
  <Paragraphs>139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Verdon-Smith</dc:creator>
  <cp:lastModifiedBy>Jonathan Verdon-Smith</cp:lastModifiedBy>
  <cp:revision>200</cp:revision>
  <dcterms:created xsi:type="dcterms:W3CDTF">2019-01-04T15:59:57Z</dcterms:created>
  <dcterms:modified xsi:type="dcterms:W3CDTF">2021-06-18T10:55:07Z</dcterms:modified>
</cp:coreProperties>
</file>